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81" r:id="rId8"/>
    <p:sldId id="263" r:id="rId9"/>
    <p:sldId id="267" r:id="rId10"/>
    <p:sldId id="264" r:id="rId11"/>
    <p:sldId id="265" r:id="rId12"/>
    <p:sldId id="266" r:id="rId13"/>
    <p:sldId id="273" r:id="rId14"/>
    <p:sldId id="280" r:id="rId15"/>
    <p:sldId id="268" r:id="rId16"/>
    <p:sldId id="274" r:id="rId17"/>
    <p:sldId id="275" r:id="rId18"/>
    <p:sldId id="282" r:id="rId19"/>
    <p:sldId id="276" r:id="rId20"/>
    <p:sldId id="277" r:id="rId21"/>
    <p:sldId id="278" r:id="rId22"/>
    <p:sldId id="279" r:id="rId23"/>
    <p:sldId id="283" r:id="rId24"/>
    <p:sldId id="272" r:id="rId25"/>
    <p:sldId id="269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8A0"/>
    <a:srgbClr val="F8D22F"/>
    <a:srgbClr val="5CC6D6"/>
    <a:srgbClr val="B8D233"/>
    <a:srgbClr val="F03F2B"/>
    <a:srgbClr val="57903F"/>
    <a:srgbClr val="344529"/>
    <a:srgbClr val="2B3922"/>
    <a:srgbClr val="2E3722"/>
    <a:srgbClr val="FC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19" autoAdjust="0"/>
  </p:normalViewPr>
  <p:slideViewPr>
    <p:cSldViewPr snapToGrid="0">
      <p:cViewPr varScale="1">
        <p:scale>
          <a:sx n="121" d="100"/>
          <a:sy n="121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Forecast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Solar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GB" noProof="0" dirty="0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GB" noProof="0" dirty="0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Optimise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Battery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GB" noProof="0" dirty="0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GB" noProof="0" dirty="0"/>
        </a:p>
      </dgm:t>
    </dgm:pt>
    <dgm:pt modelId="{C73679FA-3231-421D-A1B8-C0453D47D1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Weather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DATA</a:t>
          </a:r>
        </a:p>
      </dgm:t>
    </dgm:pt>
    <dgm:pt modelId="{970D1F64-843D-4847-AD4E-DE67685CEAAE}" type="parTrans" cxnId="{578C29B8-439D-4E85-836C-D26677D4737F}">
      <dgm:prSet/>
      <dgm:spPr/>
      <dgm:t>
        <a:bodyPr/>
        <a:lstStyle/>
        <a:p>
          <a:endParaRPr lang="en-GB"/>
        </a:p>
      </dgm:t>
    </dgm:pt>
    <dgm:pt modelId="{8621DC75-9007-4CC6-8003-A8BA1CCF9D72}" type="sibTrans" cxnId="{578C29B8-439D-4E85-836C-D26677D4737F}">
      <dgm:prSet/>
      <dgm:spPr/>
      <dgm:t>
        <a:bodyPr/>
        <a:lstStyle/>
        <a:p>
          <a:endParaRPr lang="en-GB"/>
        </a:p>
      </dgm:t>
    </dgm:pt>
    <dgm:pt modelId="{EE04640E-128A-415A-8204-F1E614ADA0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Forecast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demand</a:t>
          </a:r>
        </a:p>
      </dgm:t>
    </dgm:pt>
    <dgm:pt modelId="{09000CBE-E80F-44CF-A949-333743230F7C}" type="parTrans" cxnId="{575A8B03-FC5C-493C-86CB-443D03B1638F}">
      <dgm:prSet/>
      <dgm:spPr/>
      <dgm:t>
        <a:bodyPr/>
        <a:lstStyle/>
        <a:p>
          <a:endParaRPr lang="en-GB"/>
        </a:p>
      </dgm:t>
    </dgm:pt>
    <dgm:pt modelId="{368D3BA3-6DE0-4609-AD19-74E557AAF3E4}" type="sibTrans" cxnId="{575A8B03-FC5C-493C-86CB-443D03B1638F}">
      <dgm:prSet/>
      <dgm:spPr/>
      <dgm:t>
        <a:bodyPr/>
        <a:lstStyle/>
        <a:p>
          <a:endParaRPr lang="en-GB"/>
        </a:p>
      </dgm:t>
    </dgm:pt>
    <dgm:pt modelId="{C1CA88B0-4EC3-45DF-90B2-F2C50D3497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Reduce Peak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SUB-STATION Demand</a:t>
          </a:r>
        </a:p>
      </dgm:t>
    </dgm:pt>
    <dgm:pt modelId="{7010D41D-9DA1-4E0C-B80D-47B3755EA2E6}" type="parTrans" cxnId="{4B7470B0-6E31-4BE1-994D-891294EB4B54}">
      <dgm:prSet/>
      <dgm:spPr/>
      <dgm:t>
        <a:bodyPr/>
        <a:lstStyle/>
        <a:p>
          <a:endParaRPr lang="en-GB"/>
        </a:p>
      </dgm:t>
    </dgm:pt>
    <dgm:pt modelId="{90F234CC-F784-458E-93D1-9ABD9C4CF42D}" type="sibTrans" cxnId="{4B7470B0-6E31-4BE1-994D-891294EB4B54}">
      <dgm:prSet/>
      <dgm:spPr/>
      <dgm:t>
        <a:bodyPr/>
        <a:lstStyle/>
        <a:p>
          <a:endParaRPr lang="en-GB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810C0F04-7231-4B17-966B-E575BA95517E}" type="pres">
      <dgm:prSet presAssocID="{C73679FA-3231-421D-A1B8-C0453D47D14D}" presName="compNode" presStyleCnt="0"/>
      <dgm:spPr/>
    </dgm:pt>
    <dgm:pt modelId="{431911E7-4261-47F4-A8B5-922A0B2AEAD4}" type="pres">
      <dgm:prSet presAssocID="{C73679FA-3231-421D-A1B8-C0453D47D14D}" presName="iconBgRect" presStyleLbl="bgShp" presStyleIdx="0" presStyleCnt="5"/>
      <dgm:spPr>
        <a:solidFill>
          <a:srgbClr val="F03F2B"/>
        </a:solidFill>
      </dgm:spPr>
    </dgm:pt>
    <dgm:pt modelId="{1023114E-B4B7-4331-B4EC-09D745061252}" type="pres">
      <dgm:prSet presAssocID="{C73679FA-3231-421D-A1B8-C0453D47D14D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EFB8AEB-907D-440A-97A1-56C737FD7B7E}" type="pres">
      <dgm:prSet presAssocID="{C73679FA-3231-421D-A1B8-C0453D47D14D}" presName="spaceRect" presStyleCnt="0"/>
      <dgm:spPr/>
    </dgm:pt>
    <dgm:pt modelId="{F69181A5-DA0E-4C2C-9210-99BEEB6712E5}" type="pres">
      <dgm:prSet presAssocID="{C73679FA-3231-421D-A1B8-C0453D47D14D}" presName="textRect" presStyleLbl="revTx" presStyleIdx="0" presStyleCnt="5">
        <dgm:presLayoutVars>
          <dgm:chMax val="1"/>
          <dgm:chPref val="1"/>
        </dgm:presLayoutVars>
      </dgm:prSet>
      <dgm:spPr/>
    </dgm:pt>
    <dgm:pt modelId="{B692D006-72D4-4B00-B682-3A6458C352D5}" type="pres">
      <dgm:prSet presAssocID="{8621DC75-9007-4CC6-8003-A8BA1CCF9D72}" presName="sibTrans" presStyleCnt="0"/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1" presStyleCnt="5"/>
      <dgm:spPr/>
    </dgm:pt>
    <dgm:pt modelId="{7C175B98-93F4-4D7C-BB95-1514AB879CD5}" type="pres">
      <dgm:prSet presAssocID="{40FC4FFE-8987-4A26-B7F4-8A516F18ADAE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1" presStyleCnt="5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E951C45F-7DF5-4C6A-9C70-D0CAC660C456}" type="pres">
      <dgm:prSet presAssocID="{EE04640E-128A-415A-8204-F1E614ADA012}" presName="compNode" presStyleCnt="0"/>
      <dgm:spPr/>
    </dgm:pt>
    <dgm:pt modelId="{EF0596E4-35CC-467E-8428-AF43F1F270BF}" type="pres">
      <dgm:prSet presAssocID="{EE04640E-128A-415A-8204-F1E614ADA012}" presName="iconBgRect" presStyleLbl="bgShp" presStyleIdx="2" presStyleCnt="5"/>
      <dgm:spPr>
        <a:solidFill>
          <a:srgbClr val="F8D22F"/>
        </a:solidFill>
      </dgm:spPr>
    </dgm:pt>
    <dgm:pt modelId="{1DC6536B-2153-4339-B3DD-5D164E330993}" type="pres">
      <dgm:prSet presAssocID="{EE04640E-128A-415A-8204-F1E614ADA012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840DE44-3C5C-4449-9734-06FEC64EA97A}" type="pres">
      <dgm:prSet presAssocID="{EE04640E-128A-415A-8204-F1E614ADA012}" presName="spaceRect" presStyleCnt="0"/>
      <dgm:spPr/>
    </dgm:pt>
    <dgm:pt modelId="{7586C891-8251-475A-B18F-F19C18D580A5}" type="pres">
      <dgm:prSet presAssocID="{EE04640E-128A-415A-8204-F1E614ADA012}" presName="textRect" presStyleLbl="revTx" presStyleIdx="2" presStyleCnt="5">
        <dgm:presLayoutVars>
          <dgm:chMax val="1"/>
          <dgm:chPref val="1"/>
        </dgm:presLayoutVars>
      </dgm:prSet>
      <dgm:spPr/>
    </dgm:pt>
    <dgm:pt modelId="{70D408FE-D47A-4B5E-AD8C-7461E1C4B6AC}" type="pres">
      <dgm:prSet presAssocID="{368D3BA3-6DE0-4609-AD19-74E557AAF3E4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3" presStyleCnt="5"/>
      <dgm:spPr>
        <a:solidFill>
          <a:srgbClr val="5CC6D6"/>
        </a:solidFill>
      </dgm:spPr>
    </dgm:pt>
    <dgm:pt modelId="{DB4CA7C4-FCA1-4127-B20A-2A5C031A3CF4}" type="pres">
      <dgm:prSet presAssocID="{49225C73-1633-42F1-AB3B-7CB183E5F8B8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3" presStyleCnt="5">
        <dgm:presLayoutVars>
          <dgm:chMax val="1"/>
          <dgm:chPref val="1"/>
        </dgm:presLayoutVars>
      </dgm:prSet>
      <dgm:spPr/>
    </dgm:pt>
    <dgm:pt modelId="{9BACD5A5-A28B-41F5-9A72-9862E1793F76}" type="pres">
      <dgm:prSet presAssocID="{9646853A-8964-4519-A5B1-0B7D18B2983D}" presName="sibTrans" presStyleCnt="0"/>
      <dgm:spPr/>
    </dgm:pt>
    <dgm:pt modelId="{AA630F4C-8870-4659-8457-341DB15C9476}" type="pres">
      <dgm:prSet presAssocID="{C1CA88B0-4EC3-45DF-90B2-F2C50D349730}" presName="compNode" presStyleCnt="0"/>
      <dgm:spPr/>
    </dgm:pt>
    <dgm:pt modelId="{273E9351-B2FC-4A8B-BEF0-285DA92B13AB}" type="pres">
      <dgm:prSet presAssocID="{C1CA88B0-4EC3-45DF-90B2-F2C50D349730}" presName="iconBgRect" presStyleLbl="bgShp" presStyleIdx="4" presStyleCnt="5"/>
      <dgm:spPr>
        <a:solidFill>
          <a:srgbClr val="B8D233"/>
        </a:solidFill>
      </dgm:spPr>
    </dgm:pt>
    <dgm:pt modelId="{63F143DC-A21F-47D1-B955-DA240C3F6C11}" type="pres">
      <dgm:prSet presAssocID="{C1CA88B0-4EC3-45DF-90B2-F2C50D349730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132DB877-0D48-4F14-AC33-8FB366A63167}" type="pres">
      <dgm:prSet presAssocID="{C1CA88B0-4EC3-45DF-90B2-F2C50D349730}" presName="spaceRect" presStyleCnt="0"/>
      <dgm:spPr/>
    </dgm:pt>
    <dgm:pt modelId="{4CC1990C-8069-40C5-8D5C-7B7335270A4E}" type="pres">
      <dgm:prSet presAssocID="{C1CA88B0-4EC3-45DF-90B2-F2C50D34973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3" destOrd="0" parTransId="{1A0E2090-1D4F-438A-8766-B6030CE01ADD}" sibTransId="{9646853A-8964-4519-A5B1-0B7D18B2983D}"/>
    <dgm:cxn modelId="{575A8B03-FC5C-493C-86CB-443D03B1638F}" srcId="{01A66772-F185-4D58-B8BB-E9370D7A7A2B}" destId="{EE04640E-128A-415A-8204-F1E614ADA012}" srcOrd="2" destOrd="0" parTransId="{09000CBE-E80F-44CF-A949-333743230F7C}" sibTransId="{368D3BA3-6DE0-4609-AD19-74E557AAF3E4}"/>
    <dgm:cxn modelId="{8EB04F0D-5C2C-496B-ABC1-950156F5DF4B}" type="presOf" srcId="{C73679FA-3231-421D-A1B8-C0453D47D14D}" destId="{F69181A5-DA0E-4C2C-9210-99BEEB6712E5}" srcOrd="0" destOrd="0" presId="urn:microsoft.com/office/officeart/2018/5/layout/IconCircleLabelList"/>
    <dgm:cxn modelId="{2D97F047-2861-487D-AD58-CA61696C0E8C}" type="presOf" srcId="{EE04640E-128A-415A-8204-F1E614ADA012}" destId="{7586C891-8251-475A-B18F-F19C18D580A5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1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4B7470B0-6E31-4BE1-994D-891294EB4B54}" srcId="{01A66772-F185-4D58-B8BB-E9370D7A7A2B}" destId="{C1CA88B0-4EC3-45DF-90B2-F2C50D349730}" srcOrd="4" destOrd="0" parTransId="{7010D41D-9DA1-4E0C-B80D-47B3755EA2E6}" sibTransId="{90F234CC-F784-458E-93D1-9ABD9C4CF42D}"/>
    <dgm:cxn modelId="{D0875DB1-BBFC-4637-8C77-C67E06E57D3B}" type="presOf" srcId="{C1CA88B0-4EC3-45DF-90B2-F2C50D349730}" destId="{4CC1990C-8069-40C5-8D5C-7B7335270A4E}" srcOrd="0" destOrd="0" presId="urn:microsoft.com/office/officeart/2018/5/layout/IconCircleLabelList"/>
    <dgm:cxn modelId="{578C29B8-439D-4E85-836C-D26677D4737F}" srcId="{01A66772-F185-4D58-B8BB-E9370D7A7A2B}" destId="{C73679FA-3231-421D-A1B8-C0453D47D14D}" srcOrd="0" destOrd="0" parTransId="{970D1F64-843D-4847-AD4E-DE67685CEAAE}" sibTransId="{8621DC75-9007-4CC6-8003-A8BA1CCF9D72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37F407D4-8C4A-46C5-9348-7E77DD2D30FB}" type="presParOf" srcId="{50B3CE7C-E10B-4E23-BD93-03664997C932}" destId="{810C0F04-7231-4B17-966B-E575BA95517E}" srcOrd="0" destOrd="0" presId="urn:microsoft.com/office/officeart/2018/5/layout/IconCircleLabelList"/>
    <dgm:cxn modelId="{E8704977-2B14-488A-892D-C037C90948C7}" type="presParOf" srcId="{810C0F04-7231-4B17-966B-E575BA95517E}" destId="{431911E7-4261-47F4-A8B5-922A0B2AEAD4}" srcOrd="0" destOrd="0" presId="urn:microsoft.com/office/officeart/2018/5/layout/IconCircleLabelList"/>
    <dgm:cxn modelId="{F20A3A3E-53C3-4FD7-A38A-ECED7BA16BDF}" type="presParOf" srcId="{810C0F04-7231-4B17-966B-E575BA95517E}" destId="{1023114E-B4B7-4331-B4EC-09D745061252}" srcOrd="1" destOrd="0" presId="urn:microsoft.com/office/officeart/2018/5/layout/IconCircleLabelList"/>
    <dgm:cxn modelId="{9DFC50E6-E5BC-45E4-BFB3-1951234B719F}" type="presParOf" srcId="{810C0F04-7231-4B17-966B-E575BA95517E}" destId="{DEFB8AEB-907D-440A-97A1-56C737FD7B7E}" srcOrd="2" destOrd="0" presId="urn:microsoft.com/office/officeart/2018/5/layout/IconCircleLabelList"/>
    <dgm:cxn modelId="{69941581-528E-45A7-8143-BD8866481A56}" type="presParOf" srcId="{810C0F04-7231-4B17-966B-E575BA95517E}" destId="{F69181A5-DA0E-4C2C-9210-99BEEB6712E5}" srcOrd="3" destOrd="0" presId="urn:microsoft.com/office/officeart/2018/5/layout/IconCircleLabelList"/>
    <dgm:cxn modelId="{D9E60982-E97D-470A-8850-2F1DD4FCE450}" type="presParOf" srcId="{50B3CE7C-E10B-4E23-BD93-03664997C932}" destId="{B692D006-72D4-4B00-B682-3A6458C352D5}" srcOrd="1" destOrd="0" presId="urn:microsoft.com/office/officeart/2018/5/layout/IconCircleLabelList"/>
    <dgm:cxn modelId="{555498CB-3ED1-404E-A25F-EB243EFC5FB1}" type="presParOf" srcId="{50B3CE7C-E10B-4E23-BD93-03664997C932}" destId="{DE9CE479-E4AE-4283-AEF1-10C1535B4324}" srcOrd="2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3" destOrd="0" presId="urn:microsoft.com/office/officeart/2018/5/layout/IconCircleLabelList"/>
    <dgm:cxn modelId="{C821D853-BCC4-4BEE-9C44-A745C4447CCB}" type="presParOf" srcId="{50B3CE7C-E10B-4E23-BD93-03664997C932}" destId="{E951C45F-7DF5-4C6A-9C70-D0CAC660C456}" srcOrd="4" destOrd="0" presId="urn:microsoft.com/office/officeart/2018/5/layout/IconCircleLabelList"/>
    <dgm:cxn modelId="{C1024D6C-8F82-458C-A6BF-B04EFC409DAE}" type="presParOf" srcId="{E951C45F-7DF5-4C6A-9C70-D0CAC660C456}" destId="{EF0596E4-35CC-467E-8428-AF43F1F270BF}" srcOrd="0" destOrd="0" presId="urn:microsoft.com/office/officeart/2018/5/layout/IconCircleLabelList"/>
    <dgm:cxn modelId="{5F0B786C-81C8-47A5-A0EF-20D6F4C47F31}" type="presParOf" srcId="{E951C45F-7DF5-4C6A-9C70-D0CAC660C456}" destId="{1DC6536B-2153-4339-B3DD-5D164E330993}" srcOrd="1" destOrd="0" presId="urn:microsoft.com/office/officeart/2018/5/layout/IconCircleLabelList"/>
    <dgm:cxn modelId="{40682DA9-C45F-4A4B-9184-3AB9C8DF3BD8}" type="presParOf" srcId="{E951C45F-7DF5-4C6A-9C70-D0CAC660C456}" destId="{8840DE44-3C5C-4449-9734-06FEC64EA97A}" srcOrd="2" destOrd="0" presId="urn:microsoft.com/office/officeart/2018/5/layout/IconCircleLabelList"/>
    <dgm:cxn modelId="{5DF45A5B-2A0B-4E30-9A9C-9FFBAA15ED84}" type="presParOf" srcId="{E951C45F-7DF5-4C6A-9C70-D0CAC660C456}" destId="{7586C891-8251-475A-B18F-F19C18D580A5}" srcOrd="3" destOrd="0" presId="urn:microsoft.com/office/officeart/2018/5/layout/IconCircleLabelList"/>
    <dgm:cxn modelId="{C11C9271-D8BF-47D8-B78F-6E3AAE2716AD}" type="presParOf" srcId="{50B3CE7C-E10B-4E23-BD93-03664997C932}" destId="{70D408FE-D47A-4B5E-AD8C-7461E1C4B6AC}" srcOrd="5" destOrd="0" presId="urn:microsoft.com/office/officeart/2018/5/layout/IconCircleLabelList"/>
    <dgm:cxn modelId="{2772E199-56B0-4310-A55E-67D00CA3E59E}" type="presParOf" srcId="{50B3CE7C-E10B-4E23-BD93-03664997C932}" destId="{C998AB0A-577D-44AA-A068-F634DDE7BD47}" srcOrd="6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BDCF9933-DEE2-4A3A-8AA3-9D0CF7556186}" type="presParOf" srcId="{50B3CE7C-E10B-4E23-BD93-03664997C932}" destId="{9BACD5A5-A28B-41F5-9A72-9862E1793F76}" srcOrd="7" destOrd="0" presId="urn:microsoft.com/office/officeart/2018/5/layout/IconCircleLabelList"/>
    <dgm:cxn modelId="{189A5675-8105-4ED7-9DF3-39532ADFF179}" type="presParOf" srcId="{50B3CE7C-E10B-4E23-BD93-03664997C932}" destId="{AA630F4C-8870-4659-8457-341DB15C9476}" srcOrd="8" destOrd="0" presId="urn:microsoft.com/office/officeart/2018/5/layout/IconCircleLabelList"/>
    <dgm:cxn modelId="{1F314C6A-8390-42F9-BB28-FDA7836D2DCD}" type="presParOf" srcId="{AA630F4C-8870-4659-8457-341DB15C9476}" destId="{273E9351-B2FC-4A8B-BEF0-285DA92B13AB}" srcOrd="0" destOrd="0" presId="urn:microsoft.com/office/officeart/2018/5/layout/IconCircleLabelList"/>
    <dgm:cxn modelId="{10319E7B-BCD8-4A73-B1C7-EAAF6932C212}" type="presParOf" srcId="{AA630F4C-8870-4659-8457-341DB15C9476}" destId="{63F143DC-A21F-47D1-B955-DA240C3F6C11}" srcOrd="1" destOrd="0" presId="urn:microsoft.com/office/officeart/2018/5/layout/IconCircleLabelList"/>
    <dgm:cxn modelId="{B96C8A3E-6246-4323-8B49-3F220396EFE8}" type="presParOf" srcId="{AA630F4C-8870-4659-8457-341DB15C9476}" destId="{132DB877-0D48-4F14-AC33-8FB366A63167}" srcOrd="2" destOrd="0" presId="urn:microsoft.com/office/officeart/2018/5/layout/IconCircleLabelList"/>
    <dgm:cxn modelId="{D42C0FD9-191C-46B2-9FFC-D2905A8EBCEB}" type="presParOf" srcId="{AA630F4C-8870-4659-8457-341DB15C9476}" destId="{4CC1990C-8069-40C5-8D5C-7B7335270A4E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11E7-4261-47F4-A8B5-922A0B2AEAD4}">
      <dsp:nvSpPr>
        <dsp:cNvPr id="0" name=""/>
        <dsp:cNvSpPr/>
      </dsp:nvSpPr>
      <dsp:spPr>
        <a:xfrm>
          <a:off x="470392" y="1165009"/>
          <a:ext cx="1098000" cy="1098000"/>
        </a:xfrm>
        <a:prstGeom prst="ellipse">
          <a:avLst/>
        </a:prstGeom>
        <a:solidFill>
          <a:srgbClr val="F03F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3114E-B4B7-4331-B4EC-09D745061252}">
      <dsp:nvSpPr>
        <dsp:cNvPr id="0" name=""/>
        <dsp:cNvSpPr/>
      </dsp:nvSpPr>
      <dsp:spPr>
        <a:xfrm>
          <a:off x="704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181A5-DA0E-4C2C-9210-99BEEB6712E5}">
      <dsp:nvSpPr>
        <dsp:cNvPr id="0" name=""/>
        <dsp:cNvSpPr/>
      </dsp:nvSpPr>
      <dsp:spPr>
        <a:xfrm>
          <a:off x="119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Weather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DATA</a:t>
          </a:r>
        </a:p>
      </dsp:txBody>
      <dsp:txXfrm>
        <a:off x="119392" y="2605009"/>
        <a:ext cx="1800000" cy="720000"/>
      </dsp:txXfrm>
    </dsp:sp>
    <dsp:sp modelId="{B59FCF02-CAD2-4D6F-9542-AD86711168CA}">
      <dsp:nvSpPr>
        <dsp:cNvPr id="0" name=""/>
        <dsp:cNvSpPr/>
      </dsp:nvSpPr>
      <dsp:spPr>
        <a:xfrm>
          <a:off x="2585392" y="116500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2819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2234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Forecast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Solar</a:t>
          </a:r>
        </a:p>
      </dsp:txBody>
      <dsp:txXfrm>
        <a:off x="2234392" y="2605009"/>
        <a:ext cx="1800000" cy="720000"/>
      </dsp:txXfrm>
    </dsp:sp>
    <dsp:sp modelId="{EF0596E4-35CC-467E-8428-AF43F1F270BF}">
      <dsp:nvSpPr>
        <dsp:cNvPr id="0" name=""/>
        <dsp:cNvSpPr/>
      </dsp:nvSpPr>
      <dsp:spPr>
        <a:xfrm>
          <a:off x="4700392" y="1165009"/>
          <a:ext cx="1098000" cy="1098000"/>
        </a:xfrm>
        <a:prstGeom prst="ellipse">
          <a:avLst/>
        </a:prstGeom>
        <a:solidFill>
          <a:srgbClr val="F8D22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6536B-2153-4339-B3DD-5D164E330993}">
      <dsp:nvSpPr>
        <dsp:cNvPr id="0" name=""/>
        <dsp:cNvSpPr/>
      </dsp:nvSpPr>
      <dsp:spPr>
        <a:xfrm>
          <a:off x="4934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6C891-8251-475A-B18F-F19C18D580A5}">
      <dsp:nvSpPr>
        <dsp:cNvPr id="0" name=""/>
        <dsp:cNvSpPr/>
      </dsp:nvSpPr>
      <dsp:spPr>
        <a:xfrm>
          <a:off x="4349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Forecast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demand</a:t>
          </a:r>
        </a:p>
      </dsp:txBody>
      <dsp:txXfrm>
        <a:off x="4349392" y="2605009"/>
        <a:ext cx="1800000" cy="720000"/>
      </dsp:txXfrm>
    </dsp:sp>
    <dsp:sp modelId="{BCD8CDD9-0C56-4401-ADB1-8B48DAB2C96F}">
      <dsp:nvSpPr>
        <dsp:cNvPr id="0" name=""/>
        <dsp:cNvSpPr/>
      </dsp:nvSpPr>
      <dsp:spPr>
        <a:xfrm>
          <a:off x="6815392" y="1165009"/>
          <a:ext cx="1098000" cy="1098000"/>
        </a:xfrm>
        <a:prstGeom prst="ellipse">
          <a:avLst/>
        </a:prstGeom>
        <a:solidFill>
          <a:srgbClr val="5CC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7049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6464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Optimise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Battery</a:t>
          </a:r>
        </a:p>
      </dsp:txBody>
      <dsp:txXfrm>
        <a:off x="6464392" y="2605009"/>
        <a:ext cx="1800000" cy="720000"/>
      </dsp:txXfrm>
    </dsp:sp>
    <dsp:sp modelId="{273E9351-B2FC-4A8B-BEF0-285DA92B13AB}">
      <dsp:nvSpPr>
        <dsp:cNvPr id="0" name=""/>
        <dsp:cNvSpPr/>
      </dsp:nvSpPr>
      <dsp:spPr>
        <a:xfrm>
          <a:off x="8930392" y="1165009"/>
          <a:ext cx="1098000" cy="1098000"/>
        </a:xfrm>
        <a:prstGeom prst="ellipse">
          <a:avLst/>
        </a:prstGeom>
        <a:solidFill>
          <a:srgbClr val="B8D23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143DC-A21F-47D1-B955-DA240C3F6C11}">
      <dsp:nvSpPr>
        <dsp:cNvPr id="0" name=""/>
        <dsp:cNvSpPr/>
      </dsp:nvSpPr>
      <dsp:spPr>
        <a:xfrm>
          <a:off x="9164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1990C-8069-40C5-8D5C-7B7335270A4E}">
      <dsp:nvSpPr>
        <dsp:cNvPr id="0" name=""/>
        <dsp:cNvSpPr/>
      </dsp:nvSpPr>
      <dsp:spPr>
        <a:xfrm>
          <a:off x="8579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Reduce Peak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SUB-STATION Demand</a:t>
          </a:r>
        </a:p>
      </dsp:txBody>
      <dsp:txXfrm>
        <a:off x="8579392" y="260500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microsoft.com/en-us/azure/architecture/solution-ideas/articles/forecast-energy-power-dema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s://docs.microsoft.com/en-us/azure/architecture/solution-ideas/articles/energy-supply-optimiz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ws.amazon.com/blogs/machine-learning/making-accurate-energy-consumption-predictions-with-amazon-forecas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towardsdatascience.com/designing-an-energy-arbitrage-strategy-with-linear-programming-f60734fe988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1" y="2462664"/>
            <a:ext cx="4947857" cy="163090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Presumed Open Data </a:t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Data Science Challenge</a:t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648749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Feb 2021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7F1A-D761-46EF-B53A-43CE8ABA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927D-FB48-4F3A-BBD2-D1CB6572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782291" cy="3487189"/>
          </a:xfrm>
        </p:spPr>
        <p:txBody>
          <a:bodyPr/>
          <a:lstStyle/>
          <a:p>
            <a:r>
              <a:rPr lang="en-GB" dirty="0"/>
              <a:t>Reduce Peak Demand</a:t>
            </a:r>
          </a:p>
          <a:p>
            <a:r>
              <a:rPr lang="en-GB" dirty="0"/>
              <a:t>Maximise Charging from Solar sine it is consider less carbon intensive than charging from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6D259-A685-480F-A239-AF0C7DF4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20" y="1583724"/>
            <a:ext cx="5864818" cy="3487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B0EA6-7177-4F79-94EB-9086BAA5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20" y="5140447"/>
            <a:ext cx="5864818" cy="11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26D8-4881-4416-A5E6-1EA1B9D6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B94E-4748-4891-972A-627A627B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64764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Functional 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34" y="2014194"/>
            <a:ext cx="2384704" cy="384962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Data Load and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Data Cleansing, Categorisation and Enrichment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Solar Forecasting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Demand Forecasting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Battery Optimisation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Validation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Self Scoring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Visualisation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A503F-56EA-4B3A-8DA6-B90EE0ECD25E}"/>
              </a:ext>
            </a:extLst>
          </p:cNvPr>
          <p:cNvSpPr/>
          <p:nvPr/>
        </p:nvSpPr>
        <p:spPr>
          <a:xfrm>
            <a:off x="3537640" y="3383539"/>
            <a:ext cx="1406283" cy="262952"/>
          </a:xfrm>
          <a:prstGeom prst="rect">
            <a:avLst/>
          </a:prstGeom>
          <a:solidFill>
            <a:srgbClr val="F8D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Historic Demand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E4644-FC3A-42BC-8C94-DA49E8FAA8EA}"/>
              </a:ext>
            </a:extLst>
          </p:cNvPr>
          <p:cNvSpPr/>
          <p:nvPr/>
        </p:nvSpPr>
        <p:spPr>
          <a:xfrm>
            <a:off x="3537640" y="3779063"/>
            <a:ext cx="1406283" cy="262952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Historic PV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5711F1-E42B-4DDF-B160-AD2EFAC8EC2A}"/>
              </a:ext>
            </a:extLst>
          </p:cNvPr>
          <p:cNvSpPr/>
          <p:nvPr/>
        </p:nvSpPr>
        <p:spPr>
          <a:xfrm>
            <a:off x="3528041" y="4136323"/>
            <a:ext cx="1406283" cy="278091"/>
          </a:xfrm>
          <a:prstGeom prst="rect">
            <a:avLst/>
          </a:prstGeom>
          <a:solidFill>
            <a:srgbClr val="F03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Weather Forecast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39E58-772A-4032-AF90-9845CA2FEF5C}"/>
              </a:ext>
            </a:extLst>
          </p:cNvPr>
          <p:cNvSpPr/>
          <p:nvPr/>
        </p:nvSpPr>
        <p:spPr>
          <a:xfrm>
            <a:off x="9219150" y="4318065"/>
            <a:ext cx="1406283" cy="418274"/>
          </a:xfrm>
          <a:prstGeom prst="rect">
            <a:avLst/>
          </a:prstGeom>
          <a:solidFill>
            <a:srgbClr val="5CC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Asset Static Data - Battery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5E39F7-CE92-4829-8AD6-7FF5E1738D79}"/>
              </a:ext>
            </a:extLst>
          </p:cNvPr>
          <p:cNvSpPr/>
          <p:nvPr/>
        </p:nvSpPr>
        <p:spPr>
          <a:xfrm>
            <a:off x="5723754" y="4988228"/>
            <a:ext cx="1001513" cy="409516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Asset Static Data - PV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5E688-0DCF-40A4-8493-E4C264FCBD67}"/>
              </a:ext>
            </a:extLst>
          </p:cNvPr>
          <p:cNvSpPr/>
          <p:nvPr/>
        </p:nvSpPr>
        <p:spPr>
          <a:xfrm rot="5400000">
            <a:off x="5333825" y="3652082"/>
            <a:ext cx="1784719" cy="448312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Data Cleanse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E48B73-6C8B-4DD6-9CA1-B48EAE45B21D}"/>
              </a:ext>
            </a:extLst>
          </p:cNvPr>
          <p:cNvCxnSpPr>
            <a:cxnSpLocks/>
            <a:stCxn id="8" idx="3"/>
            <a:endCxn id="47" idx="2"/>
          </p:cNvCxnSpPr>
          <p:nvPr/>
        </p:nvCxnSpPr>
        <p:spPr>
          <a:xfrm>
            <a:off x="4943923" y="3515015"/>
            <a:ext cx="396847" cy="358356"/>
          </a:xfrm>
          <a:prstGeom prst="straightConnector1">
            <a:avLst/>
          </a:prstGeom>
          <a:ln>
            <a:solidFill>
              <a:srgbClr val="F8D22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3CC7F9-3070-4111-AFC7-A77CFA378EC0}"/>
              </a:ext>
            </a:extLst>
          </p:cNvPr>
          <p:cNvCxnSpPr>
            <a:cxnSpLocks/>
            <a:stCxn id="9" idx="3"/>
            <a:endCxn id="47" idx="2"/>
          </p:cNvCxnSpPr>
          <p:nvPr/>
        </p:nvCxnSpPr>
        <p:spPr>
          <a:xfrm flipV="1">
            <a:off x="4943923" y="3873371"/>
            <a:ext cx="396847" cy="37168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E31ADE-3EC1-41A8-B966-DC365C48AE5B}"/>
              </a:ext>
            </a:extLst>
          </p:cNvPr>
          <p:cNvCxnSpPr>
            <a:cxnSpLocks/>
            <a:stCxn id="10" idx="3"/>
            <a:endCxn id="47" idx="2"/>
          </p:cNvCxnSpPr>
          <p:nvPr/>
        </p:nvCxnSpPr>
        <p:spPr>
          <a:xfrm flipV="1">
            <a:off x="4934324" y="3873371"/>
            <a:ext cx="406446" cy="401998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012C96-AF7B-4FA5-BFF4-F27AE99DDFF2}"/>
              </a:ext>
            </a:extLst>
          </p:cNvPr>
          <p:cNvSpPr/>
          <p:nvPr/>
        </p:nvSpPr>
        <p:spPr>
          <a:xfrm>
            <a:off x="6899897" y="3557389"/>
            <a:ext cx="1406283" cy="637697"/>
          </a:xfrm>
          <a:prstGeom prst="rect">
            <a:avLst/>
          </a:prstGeom>
          <a:solidFill>
            <a:srgbClr val="F8D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DEMAND FORECAST MODEL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BBA862-F62E-40DD-91B1-8A60D93C24E9}"/>
              </a:ext>
            </a:extLst>
          </p:cNvPr>
          <p:cNvSpPr/>
          <p:nvPr/>
        </p:nvSpPr>
        <p:spPr>
          <a:xfrm>
            <a:off x="6899897" y="4237442"/>
            <a:ext cx="1406283" cy="477113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PV MODEL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5F86EF-55B0-4409-9EAA-1AACEC69A93F}"/>
              </a:ext>
            </a:extLst>
          </p:cNvPr>
          <p:cNvCxnSpPr>
            <a:cxnSpLocks/>
            <a:stCxn id="13" idx="0"/>
            <a:endCxn id="26" idx="1"/>
          </p:cNvCxnSpPr>
          <p:nvPr/>
        </p:nvCxnSpPr>
        <p:spPr>
          <a:xfrm flipV="1">
            <a:off x="6450341" y="3876238"/>
            <a:ext cx="449556" cy="1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0BAEF7-25CF-422D-9C73-21A17637EFC9}"/>
              </a:ext>
            </a:extLst>
          </p:cNvPr>
          <p:cNvCxnSpPr>
            <a:cxnSpLocks/>
            <a:stCxn id="13" idx="0"/>
            <a:endCxn id="27" idx="1"/>
          </p:cNvCxnSpPr>
          <p:nvPr/>
        </p:nvCxnSpPr>
        <p:spPr>
          <a:xfrm>
            <a:off x="6450341" y="3876239"/>
            <a:ext cx="449556" cy="599760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1A52050-5085-4CAA-A50E-7943E48E253F}"/>
              </a:ext>
            </a:extLst>
          </p:cNvPr>
          <p:cNvSpPr/>
          <p:nvPr/>
        </p:nvSpPr>
        <p:spPr>
          <a:xfrm rot="5400000">
            <a:off x="7931374" y="3683966"/>
            <a:ext cx="1784719" cy="381047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Store Forecasts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EA513D-40C7-46CD-BD7E-39503A17E92F}"/>
              </a:ext>
            </a:extLst>
          </p:cNvPr>
          <p:cNvCxnSpPr>
            <a:cxnSpLocks/>
            <a:stCxn id="26" idx="3"/>
            <a:endCxn id="35" idx="2"/>
          </p:cNvCxnSpPr>
          <p:nvPr/>
        </p:nvCxnSpPr>
        <p:spPr>
          <a:xfrm flipV="1">
            <a:off x="8306180" y="3874490"/>
            <a:ext cx="327030" cy="1748"/>
          </a:xfrm>
          <a:prstGeom prst="straightConnector1">
            <a:avLst/>
          </a:prstGeom>
          <a:ln>
            <a:solidFill>
              <a:srgbClr val="F8D22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C9F15F-488B-42DA-91F9-A6A1EA9D1B07}"/>
              </a:ext>
            </a:extLst>
          </p:cNvPr>
          <p:cNvCxnSpPr>
            <a:cxnSpLocks/>
            <a:stCxn id="27" idx="3"/>
            <a:endCxn id="35" idx="2"/>
          </p:cNvCxnSpPr>
          <p:nvPr/>
        </p:nvCxnSpPr>
        <p:spPr>
          <a:xfrm flipV="1">
            <a:off x="8306180" y="3874490"/>
            <a:ext cx="327030" cy="601509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D1BBA83-8938-4F94-8191-304997C16923}"/>
              </a:ext>
            </a:extLst>
          </p:cNvPr>
          <p:cNvSpPr/>
          <p:nvPr/>
        </p:nvSpPr>
        <p:spPr>
          <a:xfrm>
            <a:off x="5330098" y="2032017"/>
            <a:ext cx="1242770" cy="659262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Visualise+ Explore Source Data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5B3AE4-6D3A-4F9B-B846-2F1177374060}"/>
              </a:ext>
            </a:extLst>
          </p:cNvPr>
          <p:cNvSpPr/>
          <p:nvPr/>
        </p:nvSpPr>
        <p:spPr>
          <a:xfrm rot="5400000">
            <a:off x="4672566" y="3649215"/>
            <a:ext cx="1784719" cy="448311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Raw Data Store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82347E1-42CB-4BBA-81DD-D77DDA8D7BF9}"/>
              </a:ext>
            </a:extLst>
          </p:cNvPr>
          <p:cNvCxnSpPr>
            <a:cxnSpLocks/>
            <a:stCxn id="47" idx="0"/>
            <a:endCxn id="13" idx="2"/>
          </p:cNvCxnSpPr>
          <p:nvPr/>
        </p:nvCxnSpPr>
        <p:spPr>
          <a:xfrm>
            <a:off x="5789081" y="3873371"/>
            <a:ext cx="212948" cy="2868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F535D-E042-47CF-98B1-3EDA42D5FE67}"/>
              </a:ext>
            </a:extLst>
          </p:cNvPr>
          <p:cNvCxnSpPr>
            <a:cxnSpLocks/>
            <a:stCxn id="47" idx="1"/>
            <a:endCxn id="46" idx="2"/>
          </p:cNvCxnSpPr>
          <p:nvPr/>
        </p:nvCxnSpPr>
        <p:spPr>
          <a:xfrm flipV="1">
            <a:off x="5564925" y="2691279"/>
            <a:ext cx="386558" cy="289732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9BFA7D5-E8E6-4E7B-9DF0-4F88E3E38DD3}"/>
              </a:ext>
            </a:extLst>
          </p:cNvPr>
          <p:cNvCxnSpPr>
            <a:cxnSpLocks/>
            <a:stCxn id="13" idx="1"/>
            <a:endCxn id="46" idx="2"/>
          </p:cNvCxnSpPr>
          <p:nvPr/>
        </p:nvCxnSpPr>
        <p:spPr>
          <a:xfrm flipH="1" flipV="1">
            <a:off x="5951483" y="2691279"/>
            <a:ext cx="274702" cy="292600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2D6D47C-A9DA-4348-A3B6-E92CD9C34AEB}"/>
              </a:ext>
            </a:extLst>
          </p:cNvPr>
          <p:cNvSpPr/>
          <p:nvPr/>
        </p:nvSpPr>
        <p:spPr>
          <a:xfrm>
            <a:off x="8202348" y="2020469"/>
            <a:ext cx="1242770" cy="659262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Visualise+ Explore Forecast Data 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416399-0655-406C-A4A9-AA728ED71041}"/>
              </a:ext>
            </a:extLst>
          </p:cNvPr>
          <p:cNvSpPr/>
          <p:nvPr/>
        </p:nvSpPr>
        <p:spPr>
          <a:xfrm>
            <a:off x="10550145" y="2014194"/>
            <a:ext cx="1097007" cy="659262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Visualise+ Explore Optimisation Results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40BB8E3-E259-4462-92AC-BE756B9B4F35}"/>
              </a:ext>
            </a:extLst>
          </p:cNvPr>
          <p:cNvSpPr/>
          <p:nvPr/>
        </p:nvSpPr>
        <p:spPr>
          <a:xfrm>
            <a:off x="9219150" y="3557389"/>
            <a:ext cx="1406282" cy="680053"/>
          </a:xfrm>
          <a:prstGeom prst="rect">
            <a:avLst/>
          </a:prstGeom>
          <a:solidFill>
            <a:srgbClr val="5CC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Battery Optimisation Solver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7C18E0-0DE9-407E-A178-234552AD12F9}"/>
              </a:ext>
            </a:extLst>
          </p:cNvPr>
          <p:cNvCxnSpPr>
            <a:cxnSpLocks/>
            <a:stCxn id="35" idx="0"/>
            <a:endCxn id="81" idx="1"/>
          </p:cNvCxnSpPr>
          <p:nvPr/>
        </p:nvCxnSpPr>
        <p:spPr>
          <a:xfrm>
            <a:off x="9014257" y="3874490"/>
            <a:ext cx="204893" cy="22926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3519B5A-AB03-441E-A687-1391B79C4045}"/>
              </a:ext>
            </a:extLst>
          </p:cNvPr>
          <p:cNvSpPr/>
          <p:nvPr/>
        </p:nvSpPr>
        <p:spPr>
          <a:xfrm>
            <a:off x="6889604" y="2833571"/>
            <a:ext cx="1406283" cy="289735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MODEL BACK TEST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8E46E5E-854E-4B70-AF6D-E58C6D2664DB}"/>
              </a:ext>
            </a:extLst>
          </p:cNvPr>
          <p:cNvCxnSpPr>
            <a:cxnSpLocks/>
            <a:stCxn id="35" idx="1"/>
            <a:endCxn id="75" idx="2"/>
          </p:cNvCxnSpPr>
          <p:nvPr/>
        </p:nvCxnSpPr>
        <p:spPr>
          <a:xfrm flipV="1">
            <a:off x="8823733" y="2679731"/>
            <a:ext cx="0" cy="302399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8AB665F-CA42-402E-B982-DDEBDE976AFC}"/>
              </a:ext>
            </a:extLst>
          </p:cNvPr>
          <p:cNvCxnSpPr>
            <a:cxnSpLocks/>
            <a:stCxn id="35" idx="1"/>
            <a:endCxn id="103" idx="3"/>
          </p:cNvCxnSpPr>
          <p:nvPr/>
        </p:nvCxnSpPr>
        <p:spPr>
          <a:xfrm flipH="1" flipV="1">
            <a:off x="8295887" y="2978439"/>
            <a:ext cx="527846" cy="3691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3A99C0F-C73D-4605-914E-6603998E7149}"/>
              </a:ext>
            </a:extLst>
          </p:cNvPr>
          <p:cNvCxnSpPr>
            <a:cxnSpLocks/>
            <a:stCxn id="103" idx="2"/>
            <a:endCxn id="26" idx="0"/>
          </p:cNvCxnSpPr>
          <p:nvPr/>
        </p:nvCxnSpPr>
        <p:spPr>
          <a:xfrm>
            <a:off x="7592746" y="3123306"/>
            <a:ext cx="10293" cy="434083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364CCE7-9475-4435-ADD0-B2A05B0B7DD2}"/>
              </a:ext>
            </a:extLst>
          </p:cNvPr>
          <p:cNvSpPr/>
          <p:nvPr/>
        </p:nvSpPr>
        <p:spPr>
          <a:xfrm rot="5400000">
            <a:off x="10206290" y="3682847"/>
            <a:ext cx="1784719" cy="381047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Store Optimisation Results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5CA2CE-0044-4450-9FAB-5A5F79B49086}"/>
              </a:ext>
            </a:extLst>
          </p:cNvPr>
          <p:cNvSpPr/>
          <p:nvPr/>
        </p:nvSpPr>
        <p:spPr>
          <a:xfrm>
            <a:off x="6899897" y="4992389"/>
            <a:ext cx="1406283" cy="409516"/>
          </a:xfrm>
          <a:prstGeom prst="rect">
            <a:avLst/>
          </a:prstGeom>
          <a:solidFill>
            <a:srgbClr val="F03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Weather Station Locations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26DE56-579B-4EE6-99F6-E8C99F7D218D}"/>
              </a:ext>
            </a:extLst>
          </p:cNvPr>
          <p:cNvSpPr/>
          <p:nvPr/>
        </p:nvSpPr>
        <p:spPr>
          <a:xfrm>
            <a:off x="9219149" y="2801336"/>
            <a:ext cx="1406283" cy="320231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RESULTS VALIDATION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15004BE-567D-4C70-A65A-D6CD67E27AFD}"/>
              </a:ext>
            </a:extLst>
          </p:cNvPr>
          <p:cNvSpPr/>
          <p:nvPr/>
        </p:nvSpPr>
        <p:spPr>
          <a:xfrm>
            <a:off x="9218672" y="3162161"/>
            <a:ext cx="1406283" cy="248454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SELF SCORE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7F882AD-08C6-46EA-839F-CBE4DEF3E0E6}"/>
              </a:ext>
            </a:extLst>
          </p:cNvPr>
          <p:cNvCxnSpPr>
            <a:cxnSpLocks/>
            <a:stCxn id="81" idx="3"/>
            <a:endCxn id="118" idx="2"/>
          </p:cNvCxnSpPr>
          <p:nvPr/>
        </p:nvCxnSpPr>
        <p:spPr>
          <a:xfrm flipV="1">
            <a:off x="10625432" y="3873371"/>
            <a:ext cx="282694" cy="24045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14C974E-83EC-4A7F-AA39-3F94B3252528}"/>
              </a:ext>
            </a:extLst>
          </p:cNvPr>
          <p:cNvCxnSpPr>
            <a:cxnSpLocks/>
            <a:stCxn id="118" idx="1"/>
            <a:endCxn id="123" idx="3"/>
          </p:cNvCxnSpPr>
          <p:nvPr/>
        </p:nvCxnSpPr>
        <p:spPr>
          <a:xfrm flipH="1">
            <a:off x="10624955" y="2981011"/>
            <a:ext cx="473694" cy="305377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77F4B0C-AA16-4578-91B1-AB9A0D249545}"/>
              </a:ext>
            </a:extLst>
          </p:cNvPr>
          <p:cNvCxnSpPr>
            <a:cxnSpLocks/>
            <a:stCxn id="118" idx="1"/>
            <a:endCxn id="120" idx="3"/>
          </p:cNvCxnSpPr>
          <p:nvPr/>
        </p:nvCxnSpPr>
        <p:spPr>
          <a:xfrm flipH="1" flipV="1">
            <a:off x="10625432" y="2961452"/>
            <a:ext cx="473217" cy="19559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93D4F4-DFBB-4CF8-9680-A7EB12B78E6F}"/>
              </a:ext>
            </a:extLst>
          </p:cNvPr>
          <p:cNvCxnSpPr>
            <a:cxnSpLocks/>
            <a:stCxn id="118" idx="1"/>
            <a:endCxn id="76" idx="2"/>
          </p:cNvCxnSpPr>
          <p:nvPr/>
        </p:nvCxnSpPr>
        <p:spPr>
          <a:xfrm flipV="1">
            <a:off x="11098649" y="2673456"/>
            <a:ext cx="0" cy="307555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69CE6FF-961B-411D-880C-FAAE3F09EA00}"/>
              </a:ext>
            </a:extLst>
          </p:cNvPr>
          <p:cNvCxnSpPr>
            <a:cxnSpLocks/>
            <a:stCxn id="123" idx="2"/>
            <a:endCxn id="81" idx="0"/>
          </p:cNvCxnSpPr>
          <p:nvPr/>
        </p:nvCxnSpPr>
        <p:spPr>
          <a:xfrm>
            <a:off x="9921814" y="3410615"/>
            <a:ext cx="477" cy="146774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2199A9A-E987-4BE8-B932-576824D65B0A}"/>
              </a:ext>
            </a:extLst>
          </p:cNvPr>
          <p:cNvCxnSpPr>
            <a:cxnSpLocks/>
            <a:stCxn id="119" idx="0"/>
            <a:endCxn id="27" idx="2"/>
          </p:cNvCxnSpPr>
          <p:nvPr/>
        </p:nvCxnSpPr>
        <p:spPr>
          <a:xfrm flipV="1">
            <a:off x="7603039" y="4714555"/>
            <a:ext cx="0" cy="277834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F9EB03C-29A5-4A68-9594-5602D079627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flipV="1">
            <a:off x="6224511" y="4768598"/>
            <a:ext cx="1674" cy="219630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3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4FEAE4-E342-48EA-B2B5-BE4A2ADFADE0}"/>
              </a:ext>
            </a:extLst>
          </p:cNvPr>
          <p:cNvSpPr/>
          <p:nvPr/>
        </p:nvSpPr>
        <p:spPr>
          <a:xfrm>
            <a:off x="651164" y="1808735"/>
            <a:ext cx="10889672" cy="464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F7FF0-A3DB-4F6A-84C7-4BEFADEC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3" b="10581"/>
          <a:stretch/>
        </p:blipFill>
        <p:spPr>
          <a:xfrm>
            <a:off x="3500619" y="3401946"/>
            <a:ext cx="1535334" cy="11880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  <a:prstDash val="dashDot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FB7914-6B5F-46DB-944B-9E7D043A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55" y="2020491"/>
            <a:ext cx="700091" cy="898096"/>
          </a:xfrm>
          <a:prstGeom prst="rect">
            <a:avLst/>
          </a:prstGeom>
        </p:spPr>
      </p:pic>
      <p:pic>
        <p:nvPicPr>
          <p:cNvPr id="1026" name="Picture 2" descr="csv files | BlazeMeter">
            <a:extLst>
              <a:ext uri="{FF2B5EF4-FFF2-40B4-BE49-F238E27FC236}">
                <a16:creationId xmlns:a16="http://schemas.microsoft.com/office/drawing/2014/main" id="{AD6CC602-9640-454C-9A95-903C9916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30" y="2201690"/>
            <a:ext cx="74469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sv files | BlazeMeter">
            <a:extLst>
              <a:ext uri="{FF2B5EF4-FFF2-40B4-BE49-F238E27FC236}">
                <a16:creationId xmlns:a16="http://schemas.microsoft.com/office/drawing/2014/main" id="{A6E8C868-F425-484D-B573-4B98BFB5B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23" y="2201690"/>
            <a:ext cx="74469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v files | BlazeMeter">
            <a:extLst>
              <a:ext uri="{FF2B5EF4-FFF2-40B4-BE49-F238E27FC236}">
                <a16:creationId xmlns:a16="http://schemas.microsoft.com/office/drawing/2014/main" id="{672DC9D3-C7F9-435F-880E-F3F7B8C15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28" y="2201689"/>
            <a:ext cx="74469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087944-D140-4623-A8F7-C2F5BB1FB456}"/>
              </a:ext>
            </a:extLst>
          </p:cNvPr>
          <p:cNvSpPr txBox="1"/>
          <p:nvPr/>
        </p:nvSpPr>
        <p:spPr>
          <a:xfrm>
            <a:off x="943342" y="2586249"/>
            <a:ext cx="5752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Weather</a:t>
            </a:r>
            <a:endParaRPr lang="en-GB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81698-1735-4D7B-975F-DD42AEFF63B1}"/>
              </a:ext>
            </a:extLst>
          </p:cNvPr>
          <p:cNvSpPr txBox="1"/>
          <p:nvPr/>
        </p:nvSpPr>
        <p:spPr>
          <a:xfrm>
            <a:off x="1568940" y="2585017"/>
            <a:ext cx="5752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PV</a:t>
            </a:r>
            <a:endParaRPr lang="en-GB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7A1D4-B168-4C94-8794-7A8D1FE4B532}"/>
              </a:ext>
            </a:extLst>
          </p:cNvPr>
          <p:cNvSpPr txBox="1"/>
          <p:nvPr/>
        </p:nvSpPr>
        <p:spPr>
          <a:xfrm>
            <a:off x="2165994" y="2585017"/>
            <a:ext cx="5752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Demand</a:t>
            </a:r>
            <a:endParaRPr lang="en-GB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A4534-55E2-43B9-B2A0-BBB81EB2A474}"/>
              </a:ext>
            </a:extLst>
          </p:cNvPr>
          <p:cNvSpPr/>
          <p:nvPr/>
        </p:nvSpPr>
        <p:spPr>
          <a:xfrm>
            <a:off x="943342" y="2086273"/>
            <a:ext cx="1797822" cy="69879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3A69E-19A2-4730-9103-29B1554BEEAD}"/>
              </a:ext>
            </a:extLst>
          </p:cNvPr>
          <p:cNvSpPr txBox="1"/>
          <p:nvPr/>
        </p:nvSpPr>
        <p:spPr>
          <a:xfrm>
            <a:off x="943341" y="3432289"/>
            <a:ext cx="8100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Calendar</a:t>
            </a:r>
            <a:endParaRPr lang="en-GB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1722E-738F-44C5-923E-F802A12A77B0}"/>
              </a:ext>
            </a:extLst>
          </p:cNvPr>
          <p:cNvSpPr/>
          <p:nvPr/>
        </p:nvSpPr>
        <p:spPr>
          <a:xfrm>
            <a:off x="943342" y="2976468"/>
            <a:ext cx="1797822" cy="69879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csv files | BlazeMeter">
            <a:extLst>
              <a:ext uri="{FF2B5EF4-FFF2-40B4-BE49-F238E27FC236}">
                <a16:creationId xmlns:a16="http://schemas.microsoft.com/office/drawing/2014/main" id="{E34E3325-734C-4D42-9E58-86CB92B8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2" y="3064794"/>
            <a:ext cx="76672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1A3629-9C03-4462-880E-E15B57DD8E45}"/>
              </a:ext>
            </a:extLst>
          </p:cNvPr>
          <p:cNvSpPr txBox="1"/>
          <p:nvPr/>
        </p:nvSpPr>
        <p:spPr>
          <a:xfrm>
            <a:off x="871687" y="1970857"/>
            <a:ext cx="69303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Task 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741EB-4F33-49BA-A2B8-D9193ECBB42C}"/>
              </a:ext>
            </a:extLst>
          </p:cNvPr>
          <p:cNvSpPr txBox="1"/>
          <p:nvPr/>
        </p:nvSpPr>
        <p:spPr>
          <a:xfrm>
            <a:off x="900039" y="2868953"/>
            <a:ext cx="116834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Enrichment Files</a:t>
            </a:r>
          </a:p>
        </p:txBody>
      </p:sp>
      <p:pic>
        <p:nvPicPr>
          <p:cNvPr id="6146" name="Picture 2" descr="Insert OBJECT icon">
            <a:extLst>
              <a:ext uri="{FF2B5EF4-FFF2-40B4-BE49-F238E27FC236}">
                <a16:creationId xmlns:a16="http://schemas.microsoft.com/office/drawing/2014/main" id="{0BEF56A5-D3A2-41EE-9730-B1F35DA3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86" y="4636050"/>
            <a:ext cx="494993" cy="51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nsert OBJECT icon">
            <a:extLst>
              <a:ext uri="{FF2B5EF4-FFF2-40B4-BE49-F238E27FC236}">
                <a16:creationId xmlns:a16="http://schemas.microsoft.com/office/drawing/2014/main" id="{B412BDA1-895D-4851-80C8-334A9D6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0" y="4645868"/>
            <a:ext cx="494992" cy="51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761F7D-476D-4B6B-87E9-7539375DFEE9}"/>
              </a:ext>
            </a:extLst>
          </p:cNvPr>
          <p:cNvSpPr txBox="1"/>
          <p:nvPr/>
        </p:nvSpPr>
        <p:spPr>
          <a:xfrm>
            <a:off x="1035600" y="5160547"/>
            <a:ext cx="5291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Asset Static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F2DA0-372A-49A0-BB4E-46D5C5ED5DEC}"/>
              </a:ext>
            </a:extLst>
          </p:cNvPr>
          <p:cNvSpPr txBox="1"/>
          <p:nvPr/>
        </p:nvSpPr>
        <p:spPr>
          <a:xfrm>
            <a:off x="1625811" y="5160547"/>
            <a:ext cx="5291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Data Merge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945697-EF9D-45C7-94E5-8D8DF63431A1}"/>
              </a:ext>
            </a:extLst>
          </p:cNvPr>
          <p:cNvSpPr/>
          <p:nvPr/>
        </p:nvSpPr>
        <p:spPr>
          <a:xfrm>
            <a:off x="957671" y="4514053"/>
            <a:ext cx="1797822" cy="9850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6BFBC8-3A82-4D65-AA50-B60643E26C50}"/>
              </a:ext>
            </a:extLst>
          </p:cNvPr>
          <p:cNvSpPr txBox="1"/>
          <p:nvPr/>
        </p:nvSpPr>
        <p:spPr>
          <a:xfrm>
            <a:off x="986590" y="4403631"/>
            <a:ext cx="116834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Prep Scripts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0FE14B-171C-4F23-918F-2848BF7675C5}"/>
              </a:ext>
            </a:extLst>
          </p:cNvPr>
          <p:cNvGrpSpPr/>
          <p:nvPr/>
        </p:nvGrpSpPr>
        <p:grpSpPr>
          <a:xfrm>
            <a:off x="5522143" y="4282313"/>
            <a:ext cx="1429114" cy="1736832"/>
            <a:chOff x="6274526" y="3677872"/>
            <a:chExt cx="1429114" cy="17368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62F2C9-40FC-433C-8199-F8A53C93C186}"/>
                </a:ext>
              </a:extLst>
            </p:cNvPr>
            <p:cNvSpPr txBox="1"/>
            <p:nvPr/>
          </p:nvSpPr>
          <p:spPr>
            <a:xfrm>
              <a:off x="6381881" y="4622196"/>
              <a:ext cx="119818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/>
                <a:t>Demand Forecast </a:t>
              </a:r>
            </a:p>
            <a:p>
              <a:pPr algn="ctr"/>
              <a:r>
                <a:rPr lang="en-GB" sz="800" dirty="0"/>
                <a:t>Model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5D1261-587F-46E6-9A3D-3A020BC88EB1}"/>
                </a:ext>
              </a:extLst>
            </p:cNvPr>
            <p:cNvSpPr txBox="1"/>
            <p:nvPr/>
          </p:nvSpPr>
          <p:spPr>
            <a:xfrm>
              <a:off x="6381881" y="4991270"/>
              <a:ext cx="119818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/>
              </a:lvl1pPr>
            </a:lstStyle>
            <a:p>
              <a:r>
                <a:rPr lang="en-GB" dirty="0"/>
                <a:t>PV Forecast </a:t>
              </a:r>
            </a:p>
            <a:p>
              <a:r>
                <a:rPr lang="en-GB" dirty="0"/>
                <a:t>Model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EC043B-0053-4289-AE6A-C2D843D8C477}"/>
                </a:ext>
              </a:extLst>
            </p:cNvPr>
            <p:cNvSpPr/>
            <p:nvPr/>
          </p:nvSpPr>
          <p:spPr>
            <a:xfrm>
              <a:off x="6274526" y="3985590"/>
              <a:ext cx="1429114" cy="142911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97A1714-FA66-40F2-B637-592E3373D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754" t="17191" r="16970" b="12587"/>
            <a:stretch/>
          </p:blipFill>
          <p:spPr>
            <a:xfrm>
              <a:off x="6323106" y="3677872"/>
              <a:ext cx="611852" cy="668458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BF1BCC-8BE1-4056-925B-08D804226688}"/>
              </a:ext>
            </a:extLst>
          </p:cNvPr>
          <p:cNvCxnSpPr>
            <a:cxnSpLocks/>
            <a:stCxn id="7" idx="0"/>
            <a:endCxn id="16" idx="2"/>
          </p:cNvCxnSpPr>
          <p:nvPr/>
        </p:nvCxnSpPr>
        <p:spPr>
          <a:xfrm flipH="1" flipV="1">
            <a:off x="4266301" y="2918587"/>
            <a:ext cx="1985" cy="48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77" name="Connector: Elbow 7176">
            <a:extLst>
              <a:ext uri="{FF2B5EF4-FFF2-40B4-BE49-F238E27FC236}">
                <a16:creationId xmlns:a16="http://schemas.microsoft.com/office/drawing/2014/main" id="{061EC5D1-7609-4207-9EDB-66B2972E725C}"/>
              </a:ext>
            </a:extLst>
          </p:cNvPr>
          <p:cNvCxnSpPr>
            <a:cxnSpLocks/>
            <a:stCxn id="7" idx="2"/>
            <a:endCxn id="28" idx="1"/>
          </p:cNvCxnSpPr>
          <p:nvPr/>
        </p:nvCxnSpPr>
        <p:spPr>
          <a:xfrm rot="16200000" flipH="1">
            <a:off x="4545951" y="4312366"/>
            <a:ext cx="805883" cy="13612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0A07B75-9D97-49EA-8E7B-B3AF91C2C76F}"/>
              </a:ext>
            </a:extLst>
          </p:cNvPr>
          <p:cNvCxnSpPr>
            <a:cxnSpLocks/>
            <a:stCxn id="7" idx="2"/>
            <a:endCxn id="29" idx="1"/>
          </p:cNvCxnSpPr>
          <p:nvPr/>
        </p:nvCxnSpPr>
        <p:spPr>
          <a:xfrm rot="16200000" flipH="1">
            <a:off x="4361414" y="4496903"/>
            <a:ext cx="1174957" cy="13612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8363F13-5FF9-4CD2-BDD9-34A512F9740E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2755493" y="3995989"/>
            <a:ext cx="745126" cy="10105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09D1757-8488-48B0-B366-599958C7B5D3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2741164" y="3325868"/>
            <a:ext cx="759455" cy="6701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039224E-BD72-4531-9B16-391E201F460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2792821" y="2406480"/>
            <a:ext cx="707798" cy="1589509"/>
          </a:xfrm>
          <a:prstGeom prst="bentConnector3">
            <a:avLst>
              <a:gd name="adj1" fmla="val 4732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CE16D95-5BF0-4A86-A82F-C06279F99B44}"/>
              </a:ext>
            </a:extLst>
          </p:cNvPr>
          <p:cNvSpPr/>
          <p:nvPr/>
        </p:nvSpPr>
        <p:spPr>
          <a:xfrm>
            <a:off x="8104329" y="2409896"/>
            <a:ext cx="2765991" cy="2414703"/>
          </a:xfrm>
          <a:prstGeom prst="triangle">
            <a:avLst/>
          </a:prstGeom>
          <a:solidFill>
            <a:srgbClr val="5CC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BCE2EE-889E-4B4D-941D-580CCD516578}"/>
              </a:ext>
            </a:extLst>
          </p:cNvPr>
          <p:cNvCxnSpPr>
            <a:cxnSpLocks/>
            <a:stCxn id="28" idx="3"/>
            <a:endCxn id="7" idx="3"/>
          </p:cNvCxnSpPr>
          <p:nvPr/>
        </p:nvCxnSpPr>
        <p:spPr>
          <a:xfrm flipH="1" flipV="1">
            <a:off x="5035953" y="3995989"/>
            <a:ext cx="1791725" cy="1399925"/>
          </a:xfrm>
          <a:prstGeom prst="bentConnector3">
            <a:avLst>
              <a:gd name="adj1" fmla="val -1275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06855B3-B965-4774-B557-7F8F815EF607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5044461" y="3995988"/>
            <a:ext cx="1783217" cy="1769000"/>
          </a:xfrm>
          <a:prstGeom prst="bentConnector3">
            <a:avLst>
              <a:gd name="adj1" fmla="val -1282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6007219-877C-483F-97F6-B26AE689A4A8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6001659" y="1479889"/>
            <a:ext cx="188684" cy="3655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73EF1A-3F00-44EA-83FE-AF3F5BAAA6EF}"/>
              </a:ext>
            </a:extLst>
          </p:cNvPr>
          <p:cNvSpPr txBox="1"/>
          <p:nvPr/>
        </p:nvSpPr>
        <p:spPr>
          <a:xfrm>
            <a:off x="7923716" y="3081905"/>
            <a:ext cx="3036336" cy="261610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OPTIMISATION SOLVER (ITERATIONS) 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1B7FEAB-DD54-4B2D-B6BB-7C3D8AA37472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 flipH="1">
            <a:off x="6851589" y="2188863"/>
            <a:ext cx="828610" cy="4442862"/>
          </a:xfrm>
          <a:prstGeom prst="bentConnector4">
            <a:avLst>
              <a:gd name="adj1" fmla="val -27588"/>
              <a:gd name="adj2" fmla="val 40583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1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EC6F8-4FD7-4EB3-9AC6-02F3DFA8A02A}"/>
              </a:ext>
            </a:extLst>
          </p:cNvPr>
          <p:cNvSpPr txBox="1"/>
          <p:nvPr/>
        </p:nvSpPr>
        <p:spPr>
          <a:xfrm>
            <a:off x="807195" y="1860305"/>
            <a:ext cx="1507184" cy="2306245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Assets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Asset ID*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Location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Location 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Location 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Type (BATTERY, SOLAR, SUBSTATION, WEATHER STATION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Capacity MWh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Power MW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Created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Created 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A1026-FA3D-4339-8219-0DC5D8F3E3D1}"/>
              </a:ext>
            </a:extLst>
          </p:cNvPr>
          <p:cNvSpPr txBox="1"/>
          <p:nvPr/>
        </p:nvSpPr>
        <p:spPr>
          <a:xfrm>
            <a:off x="2526687" y="1860305"/>
            <a:ext cx="1507184" cy="1477328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 err="1"/>
              <a:t>CalendarMap</a:t>
            </a:r>
            <a:endParaRPr lang="en-GB" sz="10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Clock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Mapping to Local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Settlement Period Mapping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List by weeks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WD / NWD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Holidays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12AE6-DF3A-426D-8F20-AF6E9A6943FF}"/>
              </a:ext>
            </a:extLst>
          </p:cNvPr>
          <p:cNvSpPr txBox="1"/>
          <p:nvPr/>
        </p:nvSpPr>
        <p:spPr>
          <a:xfrm>
            <a:off x="4246180" y="1860305"/>
            <a:ext cx="1605978" cy="553998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Demand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demand_MW</a:t>
            </a:r>
            <a:endParaRPr lang="en-GB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607C9-7BC7-45DB-8619-29E2CDA4E9C3}"/>
              </a:ext>
            </a:extLst>
          </p:cNvPr>
          <p:cNvSpPr txBox="1"/>
          <p:nvPr/>
        </p:nvSpPr>
        <p:spPr>
          <a:xfrm>
            <a:off x="4236195" y="2495684"/>
            <a:ext cx="1605979" cy="861774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PV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Irradiance_Wm-2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pv_Power_MW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panel_temp_C</a:t>
            </a:r>
            <a:endParaRPr lang="en-GB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99DE-E767-4574-AF3F-8AF243656E51}"/>
              </a:ext>
            </a:extLst>
          </p:cNvPr>
          <p:cNvSpPr txBox="1"/>
          <p:nvPr/>
        </p:nvSpPr>
        <p:spPr>
          <a:xfrm>
            <a:off x="4265095" y="3458664"/>
            <a:ext cx="1577079" cy="707886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Weather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6 * Temp Forecast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6* Solar Forecasts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9E41F-86F0-43DA-8BA8-CC116E3CBB68}"/>
              </a:ext>
            </a:extLst>
          </p:cNvPr>
          <p:cNvSpPr txBox="1"/>
          <p:nvPr/>
        </p:nvSpPr>
        <p:spPr>
          <a:xfrm>
            <a:off x="6044499" y="3005521"/>
            <a:ext cx="1605980" cy="400110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Weather Forecast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ED545-9CB5-483D-8EB5-A5BCC5889DC0}"/>
              </a:ext>
            </a:extLst>
          </p:cNvPr>
          <p:cNvSpPr txBox="1"/>
          <p:nvPr/>
        </p:nvSpPr>
        <p:spPr>
          <a:xfrm>
            <a:off x="6044499" y="2454029"/>
            <a:ext cx="1605980" cy="400110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PV Forecasts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0C111-C113-463F-BC3B-EF4887D55E53}"/>
              </a:ext>
            </a:extLst>
          </p:cNvPr>
          <p:cNvSpPr txBox="1"/>
          <p:nvPr/>
        </p:nvSpPr>
        <p:spPr>
          <a:xfrm>
            <a:off x="6044499" y="1860305"/>
            <a:ext cx="1605980" cy="400110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Demand Forecasts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DC488-66E3-4E82-9C7E-33BDEEACA1B6}"/>
              </a:ext>
            </a:extLst>
          </p:cNvPr>
          <p:cNvSpPr txBox="1"/>
          <p:nvPr/>
        </p:nvSpPr>
        <p:spPr>
          <a:xfrm>
            <a:off x="7842820" y="1864780"/>
            <a:ext cx="1605980" cy="246221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 err="1"/>
              <a:t>Otpimisation</a:t>
            </a:r>
            <a:r>
              <a:rPr lang="en-GB" sz="1000" b="1" u="sng" dirty="0"/>
              <a:t>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EEABF0-0A82-4C3D-88EA-19F7D3946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52" r="79866" b="31681"/>
          <a:stretch/>
        </p:blipFill>
        <p:spPr>
          <a:xfrm>
            <a:off x="8969119" y="3236380"/>
            <a:ext cx="1997375" cy="23062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71147D-3643-4DE8-9343-C61EA66B86E5}"/>
              </a:ext>
            </a:extLst>
          </p:cNvPr>
          <p:cNvSpPr txBox="1"/>
          <p:nvPr/>
        </p:nvSpPr>
        <p:spPr>
          <a:xfrm>
            <a:off x="2526687" y="3458664"/>
            <a:ext cx="1507184" cy="707886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From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To Date</a:t>
            </a:r>
          </a:p>
        </p:txBody>
      </p:sp>
    </p:spTree>
    <p:extLst>
      <p:ext uri="{BB962C8B-B14F-4D97-AF65-F5344CB8AC3E}">
        <p14:creationId xmlns:p14="http://schemas.microsoft.com/office/powerpoint/2010/main" val="90292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26D8-4881-4416-A5E6-1EA1B9D6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B94E-4748-4891-972A-627A627B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55454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85AE4-9CAD-4B0E-8DC9-2D587D85A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4" y="327275"/>
            <a:ext cx="11446111" cy="62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9EB2-0678-4B47-870F-812547BC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3B3F-FADD-465C-813A-32AD579FA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02924-92B0-4C24-8479-5871AA36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BAE339-2AC4-491C-86DD-92ECA9614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5" t="25889" r="50107" b="27689"/>
          <a:stretch/>
        </p:blipFill>
        <p:spPr>
          <a:xfrm>
            <a:off x="655406" y="4140474"/>
            <a:ext cx="4868831" cy="2149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217163-3A14-41D3-B106-F80452D2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" r="31106" b="84091"/>
          <a:stretch/>
        </p:blipFill>
        <p:spPr>
          <a:xfrm>
            <a:off x="1965438" y="1406284"/>
            <a:ext cx="6089421" cy="4775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E9E817-D79E-4B2A-AC55-C8500398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00" y="2203754"/>
            <a:ext cx="5848394" cy="3035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C3FD1-D062-4079-913C-3471C17A8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75" y="448629"/>
            <a:ext cx="1141426" cy="1435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EEB4E-D92E-41C4-83E8-2F695165D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06" y="2203754"/>
            <a:ext cx="4852023" cy="18006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403460-87D0-4CAF-80B3-5C9E02E4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438" y="642594"/>
            <a:ext cx="9159762" cy="763690"/>
          </a:xfrm>
        </p:spPr>
        <p:txBody>
          <a:bodyPr/>
          <a:lstStyle/>
          <a:p>
            <a:r>
              <a:rPr lang="en-GB" dirty="0"/>
              <a:t>Solar Forecast Model V1</a:t>
            </a:r>
          </a:p>
        </p:txBody>
      </p:sp>
    </p:spTree>
    <p:extLst>
      <p:ext uri="{BB962C8B-B14F-4D97-AF65-F5344CB8AC3E}">
        <p14:creationId xmlns:p14="http://schemas.microsoft.com/office/powerpoint/2010/main" val="864476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D2576-72D7-437E-8E9E-AD771B47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2" y="4495319"/>
            <a:ext cx="5162679" cy="1714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9D365-5B81-4AC1-8D2A-B9E233AA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48" y="1399978"/>
            <a:ext cx="7769875" cy="491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F61EA-B92F-4EE8-802F-2FBABE57C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32" y="2430113"/>
            <a:ext cx="5162679" cy="1670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0CCB6-A881-4A55-8A64-423A9CC8E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057" y="2430113"/>
            <a:ext cx="5426505" cy="3780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CE4F2-7956-485A-8B7C-C8B98685C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69"/>
          <a:stretch/>
        </p:blipFill>
        <p:spPr>
          <a:xfrm>
            <a:off x="460351" y="458169"/>
            <a:ext cx="1020297" cy="1435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CA2042-8D67-45D7-9932-FBC4BC53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348" y="623699"/>
            <a:ext cx="9159762" cy="763690"/>
          </a:xfrm>
        </p:spPr>
        <p:txBody>
          <a:bodyPr/>
          <a:lstStyle/>
          <a:p>
            <a:r>
              <a:rPr lang="en-GB" dirty="0"/>
              <a:t>Solar Forecast Model V2</a:t>
            </a:r>
          </a:p>
        </p:txBody>
      </p:sp>
    </p:spTree>
    <p:extLst>
      <p:ext uri="{BB962C8B-B14F-4D97-AF65-F5344CB8AC3E}">
        <p14:creationId xmlns:p14="http://schemas.microsoft.com/office/powerpoint/2010/main" val="374382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48687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Presumed Open Data</a:t>
            </a:r>
            <a:br>
              <a:rPr lang="en-US" b="1" dirty="0"/>
            </a:br>
            <a:r>
              <a:rPr lang="en-US" b="1" dirty="0"/>
              <a:t>Data Science Challenge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480088"/>
              </p:ext>
            </p:extLst>
          </p:nvPr>
        </p:nvGraphicFramePr>
        <p:xfrm>
          <a:off x="846607" y="1471224"/>
          <a:ext cx="10498785" cy="449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5CA64F2-A580-45FD-9DD3-20774C735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535" y="5286839"/>
            <a:ext cx="1635410" cy="677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AD7C6-65A3-487F-9F94-AC5843FC6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112" y="5286839"/>
            <a:ext cx="1253702" cy="674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25DF-6E61-4CA4-98FD-93F4864C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4EA38-934A-4BF1-9047-AD1D53D0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 Team</a:t>
            </a:r>
          </a:p>
          <a:p>
            <a:r>
              <a:rPr lang="en-GB" dirty="0"/>
              <a:t>Generate Task 0 Forecast</a:t>
            </a:r>
          </a:p>
          <a:p>
            <a:r>
              <a:rPr lang="en-GB" dirty="0"/>
              <a:t>Identify Optimisation Solver Approach </a:t>
            </a:r>
          </a:p>
          <a:p>
            <a:r>
              <a:rPr lang="en-GB" dirty="0"/>
              <a:t>Optimise for Task 0 </a:t>
            </a:r>
          </a:p>
          <a:p>
            <a:r>
              <a:rPr lang="en-GB" dirty="0"/>
              <a:t>Create Task 0 submission</a:t>
            </a:r>
          </a:p>
        </p:txBody>
      </p:sp>
    </p:spTree>
    <p:extLst>
      <p:ext uri="{BB962C8B-B14F-4D97-AF65-F5344CB8AC3E}">
        <p14:creationId xmlns:p14="http://schemas.microsoft.com/office/powerpoint/2010/main" val="6872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DCB8-BF33-409E-9B31-53C66ECD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1 – Architecture Research</a:t>
            </a:r>
          </a:p>
        </p:txBody>
      </p:sp>
    </p:spTree>
    <p:extLst>
      <p:ext uri="{BB962C8B-B14F-4D97-AF65-F5344CB8AC3E}">
        <p14:creationId xmlns:p14="http://schemas.microsoft.com/office/powerpoint/2010/main" val="415258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4DC9882-FB5B-4899-B012-BC8D91C9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8" y="1223404"/>
            <a:ext cx="5115604" cy="5088296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2D5727DA-8E82-476B-8134-D679A4F77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93" y="1221810"/>
            <a:ext cx="4318551" cy="50898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598C438-73BB-4C0F-AE1B-90403FD8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434775"/>
            <a:ext cx="8582891" cy="424206"/>
          </a:xfrm>
        </p:spPr>
        <p:txBody>
          <a:bodyPr>
            <a:normAutofit fontScale="90000"/>
          </a:bodyPr>
          <a:lstStyle/>
          <a:p>
            <a:r>
              <a:rPr lang="en-GB" dirty="0"/>
              <a:t>Azure Architecture Templates</a:t>
            </a:r>
          </a:p>
        </p:txBody>
      </p:sp>
    </p:spTree>
    <p:extLst>
      <p:ext uri="{BB962C8B-B14F-4D97-AF65-F5344CB8AC3E}">
        <p14:creationId xmlns:p14="http://schemas.microsoft.com/office/powerpoint/2010/main" val="338356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2C3E-9AA0-43FD-9119-9B4C1D5A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434775"/>
            <a:ext cx="8582891" cy="424206"/>
          </a:xfrm>
        </p:spPr>
        <p:txBody>
          <a:bodyPr>
            <a:normAutofit fontScale="90000"/>
          </a:bodyPr>
          <a:lstStyle/>
          <a:p>
            <a:r>
              <a:rPr lang="en-GB" dirty="0"/>
              <a:t>AWS Architecture Templates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1BE5C7F-3B44-4100-B97C-9A01DDBFA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6" y="1073729"/>
            <a:ext cx="4925159" cy="51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55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2C3E-9AA0-43FD-9119-9B4C1D5A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434775"/>
            <a:ext cx="8582891" cy="424206"/>
          </a:xfrm>
        </p:spPr>
        <p:txBody>
          <a:bodyPr>
            <a:normAutofit fontScale="90000"/>
          </a:bodyPr>
          <a:lstStyle/>
          <a:p>
            <a:r>
              <a:rPr lang="en-GB" dirty="0"/>
              <a:t>Python Optimisation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FBF6273A-93BD-4A89-92C5-A8F862A2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80" y="1090975"/>
            <a:ext cx="4158188" cy="50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9483-060D-493A-83E6-8DCB13B6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33BC-C2B2-4633-AB48-3E701295E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 Scenario / Aim</a:t>
            </a:r>
          </a:p>
          <a:p>
            <a:r>
              <a:rPr lang="en-GB" sz="1600" dirty="0"/>
              <a:t>Tasks, Rules &amp; Dates</a:t>
            </a:r>
            <a:r>
              <a:rPr lang="en-GB" dirty="0">
                <a:highlight>
                  <a:srgbClr val="FFFF00"/>
                </a:highlight>
              </a:rPr>
              <a:t> </a:t>
            </a:r>
          </a:p>
          <a:p>
            <a:r>
              <a:rPr lang="en-GB" dirty="0"/>
              <a:t>Site Details</a:t>
            </a:r>
          </a:p>
          <a:p>
            <a:r>
              <a:rPr lang="en-GB" dirty="0"/>
              <a:t>Data Sets</a:t>
            </a:r>
          </a:p>
          <a:p>
            <a:r>
              <a:rPr lang="en-GB" dirty="0"/>
              <a:t>Constraints</a:t>
            </a:r>
          </a:p>
          <a:p>
            <a:r>
              <a:rPr lang="en-GB" dirty="0"/>
              <a:t>Solution Scoping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1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26D8-4881-4416-A5E6-1EA1B9D6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B94E-4748-4891-972A-627A627B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80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80E5-1B1D-41FC-8C2E-AFF0874A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Scenario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094607-ED9C-418D-873D-DCA28D17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735145"/>
            <a:ext cx="10058400" cy="203121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7C554F-6B2E-497A-AF60-38B14AFAAD98}"/>
              </a:ext>
            </a:extLst>
          </p:cNvPr>
          <p:cNvSpPr txBox="1">
            <a:spLocks/>
          </p:cNvSpPr>
          <p:nvPr/>
        </p:nvSpPr>
        <p:spPr>
          <a:xfrm>
            <a:off x="1066800" y="4017054"/>
            <a:ext cx="10058400" cy="193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AIM: Reduce Evening Demand over peak (3:30pm to 9pm) via battery discharge. Charge battery before 3pm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09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E2E6-7FFE-4A43-A5C0-4EBB26AC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381406"/>
            <a:ext cx="10058400" cy="1371600"/>
          </a:xfrm>
        </p:spPr>
        <p:txBody>
          <a:bodyPr>
            <a:normAutofit/>
          </a:bodyPr>
          <a:lstStyle/>
          <a:p>
            <a:r>
              <a:rPr lang="en-GB" sz="3200" dirty="0"/>
              <a:t>Tasks, Rules &amp;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55E8-DD59-4C29-93BB-3744D4382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80EA9-322C-486A-B842-994DCF3E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2158539"/>
            <a:ext cx="5190272" cy="3175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B39F6-7C05-46A3-B7E1-C540EEA2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77" y="3165764"/>
            <a:ext cx="6882377" cy="3033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DD506-46FA-44A7-9E4B-101B27E0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644" y="514434"/>
            <a:ext cx="6187392" cy="21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3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332" y="2084161"/>
            <a:ext cx="3720663" cy="3849624"/>
          </a:xfrm>
        </p:spPr>
        <p:txBody>
          <a:bodyPr/>
          <a:lstStyle/>
          <a:p>
            <a:r>
              <a:rPr lang="en-GB" b="1" dirty="0"/>
              <a:t>6MWh / 2.5MW battery</a:t>
            </a:r>
          </a:p>
          <a:p>
            <a:r>
              <a:rPr lang="en-GB" b="1" dirty="0"/>
              <a:t>5MW solar farm</a:t>
            </a:r>
            <a:r>
              <a:rPr lang="en-GB" dirty="0"/>
              <a:t>, Stentaway</a:t>
            </a:r>
          </a:p>
          <a:p>
            <a:r>
              <a:rPr lang="en-GB" dirty="0"/>
              <a:t>Devon, southwest England</a:t>
            </a:r>
          </a:p>
          <a:p>
            <a:r>
              <a:rPr lang="en-GB" b="1" dirty="0"/>
              <a:t>Substation</a:t>
            </a:r>
          </a:p>
          <a:p>
            <a:r>
              <a:rPr lang="en-GB" b="1" dirty="0"/>
              <a:t>Six weather stations</a:t>
            </a:r>
            <a:r>
              <a:rPr lang="en-GB" dirty="0"/>
              <a:t>, four near substation  PV – two are in the channel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74889-C5D1-428D-9C0F-56D984BDE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1"/>
          <a:stretch/>
        </p:blipFill>
        <p:spPr>
          <a:xfrm>
            <a:off x="6322769" y="3533067"/>
            <a:ext cx="5203570" cy="2696383"/>
          </a:xfrm>
          <a:prstGeom prst="rect">
            <a:avLst/>
          </a:prstGeom>
        </p:spPr>
      </p:pic>
      <p:pic>
        <p:nvPicPr>
          <p:cNvPr id="6" name="Graphic 5" descr="Battery charging with solid fill">
            <a:extLst>
              <a:ext uri="{FF2B5EF4-FFF2-40B4-BE49-F238E27FC236}">
                <a16:creationId xmlns:a16="http://schemas.microsoft.com/office/drawing/2014/main" id="{68784450-F8B2-4882-8B24-1FB3DC65A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329" y="1207260"/>
            <a:ext cx="839401" cy="839401"/>
          </a:xfrm>
          <a:prstGeom prst="rect">
            <a:avLst/>
          </a:prstGeom>
        </p:spPr>
      </p:pic>
      <p:pic>
        <p:nvPicPr>
          <p:cNvPr id="7" name="Graphic 6" descr="Solar Panels with solid fill">
            <a:extLst>
              <a:ext uri="{FF2B5EF4-FFF2-40B4-BE49-F238E27FC236}">
                <a16:creationId xmlns:a16="http://schemas.microsoft.com/office/drawing/2014/main" id="{7DDD7174-4CF2-4E05-995A-818569F2C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5179" y="1169761"/>
            <a:ext cx="914400" cy="914400"/>
          </a:xfrm>
          <a:prstGeom prst="rect">
            <a:avLst/>
          </a:prstGeom>
        </p:spPr>
      </p:pic>
      <p:pic>
        <p:nvPicPr>
          <p:cNvPr id="10" name="Graphic 9" descr="Power outline">
            <a:extLst>
              <a:ext uri="{FF2B5EF4-FFF2-40B4-BE49-F238E27FC236}">
                <a16:creationId xmlns:a16="http://schemas.microsoft.com/office/drawing/2014/main" id="{66CAA8AD-F4D8-4D9C-8E2F-738F18942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8301" y="1371766"/>
            <a:ext cx="622738" cy="6227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91B32F-2D82-4A40-8DB0-014D4B687D9E}"/>
              </a:ext>
            </a:extLst>
          </p:cNvPr>
          <p:cNvCxnSpPr>
            <a:cxnSpLocks/>
          </p:cNvCxnSpPr>
          <p:nvPr/>
        </p:nvCxnSpPr>
        <p:spPr>
          <a:xfrm flipV="1">
            <a:off x="8188018" y="1988052"/>
            <a:ext cx="826825" cy="5421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F6CFBB-55E7-415D-B657-83C2553400B2}"/>
              </a:ext>
            </a:extLst>
          </p:cNvPr>
          <p:cNvCxnSpPr>
            <a:endCxn id="7" idx="2"/>
          </p:cNvCxnSpPr>
          <p:nvPr/>
        </p:nvCxnSpPr>
        <p:spPr>
          <a:xfrm flipH="1" flipV="1">
            <a:off x="7442379" y="2084161"/>
            <a:ext cx="685384" cy="46478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Partial sun with solid fill">
            <a:extLst>
              <a:ext uri="{FF2B5EF4-FFF2-40B4-BE49-F238E27FC236}">
                <a16:creationId xmlns:a16="http://schemas.microsoft.com/office/drawing/2014/main" id="{65F5F5F1-3570-4B84-BD05-0AA6AB88D0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4273" y="224277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7EA63A-BC50-4505-A1E0-463B6B4F7E71}"/>
              </a:ext>
            </a:extLst>
          </p:cNvPr>
          <p:cNvSpPr txBox="1"/>
          <p:nvPr/>
        </p:nvSpPr>
        <p:spPr>
          <a:xfrm>
            <a:off x="8584963" y="2516999"/>
            <a:ext cx="151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Temp </a:t>
            </a:r>
          </a:p>
          <a:p>
            <a:r>
              <a:rPr lang="en-GB" sz="1600" dirty="0"/>
              <a:t>Irradiance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1E826-1CB6-47D7-913C-FECA0C3B5436}"/>
              </a:ext>
            </a:extLst>
          </p:cNvPr>
          <p:cNvSpPr txBox="1"/>
          <p:nvPr/>
        </p:nvSpPr>
        <p:spPr>
          <a:xfrm>
            <a:off x="6985179" y="494975"/>
            <a:ext cx="1515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Panel Temp </a:t>
            </a:r>
          </a:p>
          <a:p>
            <a:r>
              <a:rPr lang="en-GB" sz="1400" dirty="0"/>
              <a:t>Irradiance</a:t>
            </a:r>
          </a:p>
          <a:p>
            <a:r>
              <a:rPr lang="en-GB" sz="1400" dirty="0"/>
              <a:t>Solar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E2A3C-8223-484B-9257-A7400AAF2400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29730" y="1626961"/>
            <a:ext cx="95544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546B06-AE11-4CF8-90AE-D6EEE4052982}"/>
              </a:ext>
            </a:extLst>
          </p:cNvPr>
          <p:cNvSpPr txBox="1"/>
          <p:nvPr/>
        </p:nvSpPr>
        <p:spPr>
          <a:xfrm>
            <a:off x="5156319" y="1865697"/>
            <a:ext cx="1515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Charge</a:t>
            </a:r>
          </a:p>
          <a:p>
            <a:r>
              <a:rPr lang="en-GB" sz="1400" dirty="0"/>
              <a:t>Discharge</a:t>
            </a:r>
          </a:p>
          <a:p>
            <a:r>
              <a:rPr lang="en-GB" sz="1400" dirty="0"/>
              <a:t>SoC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5FA36-056C-400C-AB35-7A8E7C13E5A2}"/>
              </a:ext>
            </a:extLst>
          </p:cNvPr>
          <p:cNvSpPr txBox="1"/>
          <p:nvPr/>
        </p:nvSpPr>
        <p:spPr>
          <a:xfrm>
            <a:off x="9432759" y="1564524"/>
            <a:ext cx="199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Substation Demand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C8088E-9A29-443D-8451-01FAD5B1669D}"/>
              </a:ext>
            </a:extLst>
          </p:cNvPr>
          <p:cNvSpPr txBox="1"/>
          <p:nvPr/>
        </p:nvSpPr>
        <p:spPr>
          <a:xfrm>
            <a:off x="8639215" y="462003"/>
            <a:ext cx="288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Site Demand = Solar – Battery Charge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46D1D3-FC1B-446D-A84E-9847DBB8EEF0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10082777" y="985223"/>
            <a:ext cx="346501" cy="5793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65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7784"/>
            <a:ext cx="10058400" cy="3513014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Substation HH Demand: </a:t>
            </a:r>
            <a:r>
              <a:rPr lang="en-GB" dirty="0"/>
              <a:t>Needs cleaning for Large Values, Constant Values, Missing Values. In UTC but demand follows local pattern. </a:t>
            </a:r>
            <a:r>
              <a:rPr lang="en-GB" b="1" dirty="0"/>
              <a:t>Available up to start of task week. </a:t>
            </a:r>
          </a:p>
          <a:p>
            <a:r>
              <a:rPr lang="en-GB" b="1" dirty="0"/>
              <a:t>PV Generation  </a:t>
            </a:r>
            <a:r>
              <a:rPr lang="en-GB" dirty="0"/>
              <a:t>(Needs cleaning for missing values) hh data in UTC for:</a:t>
            </a:r>
          </a:p>
          <a:p>
            <a:pPr lvl="1"/>
            <a:r>
              <a:rPr lang="en-GB" dirty="0"/>
              <a:t>Average solar output (MW) </a:t>
            </a:r>
          </a:p>
          <a:p>
            <a:pPr lvl="1"/>
            <a:r>
              <a:rPr lang="en-GB" dirty="0"/>
              <a:t>Average irradiance (Wm-2 ) </a:t>
            </a:r>
          </a:p>
          <a:p>
            <a:pPr lvl="1"/>
            <a:r>
              <a:rPr lang="en-GB" dirty="0"/>
              <a:t>Panel Temperature (Celsius)</a:t>
            </a:r>
          </a:p>
          <a:p>
            <a:pPr marL="274320" lvl="1" indent="0">
              <a:buNone/>
            </a:pPr>
            <a:r>
              <a:rPr lang="en-GB" b="1" dirty="0"/>
              <a:t>Available up to start of task week. </a:t>
            </a:r>
            <a:endParaRPr lang="en-GB" dirty="0"/>
          </a:p>
          <a:p>
            <a:r>
              <a:rPr lang="en-GB" b="1" dirty="0"/>
              <a:t>Weather Forecast Data </a:t>
            </a:r>
            <a:r>
              <a:rPr lang="en-GB" dirty="0"/>
              <a:t>NASA’s MERRA-2 </a:t>
            </a:r>
          </a:p>
          <a:p>
            <a:pPr lvl="1"/>
            <a:r>
              <a:rPr lang="en-US" dirty="0"/>
              <a:t>Hourly reanalysis data – i.e. reassimilated forecasts using current observations. ▪ Irradiance (Wm-2 ) ▪ Temperature (Celsius) </a:t>
            </a:r>
            <a:endParaRPr lang="en-GB" dirty="0"/>
          </a:p>
          <a:p>
            <a:pPr lvl="1"/>
            <a:r>
              <a:rPr lang="en-GB" dirty="0"/>
              <a:t>Six sites including </a:t>
            </a:r>
            <a:r>
              <a:rPr lang="en-US" dirty="0"/>
              <a:t>four surrounding grid points of substation/PV site</a:t>
            </a:r>
          </a:p>
          <a:p>
            <a:pPr lvl="1"/>
            <a:r>
              <a:rPr lang="en-GB" dirty="0"/>
              <a:t>Starting 1st January 2015</a:t>
            </a:r>
          </a:p>
          <a:p>
            <a:pPr marL="274320" lvl="1" indent="0">
              <a:buNone/>
            </a:pPr>
            <a:r>
              <a:rPr lang="en-GB" b="1" dirty="0"/>
              <a:t>Up to End of Task Week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7BEBA-B807-4D53-97E2-871ACE4F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72" y="4750419"/>
            <a:ext cx="4585856" cy="15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3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8891"/>
            <a:ext cx="10058400" cy="3849624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Battery Import / Export (2.5MW): </a:t>
            </a:r>
            <a:r>
              <a:rPr lang="en-GB" dirty="0"/>
              <a:t>−2.5𝑀𝑊 = 𝐵𝑚𝑖𝑛 ≤ 𝐵𝑑,𝑘 ≤ 𝐵𝑚𝑎𝑥 = 2.5𝑀</a:t>
            </a:r>
          </a:p>
          <a:p>
            <a:r>
              <a:rPr lang="en-US" b="1" dirty="0"/>
              <a:t>Battery Capacity (6MWh</a:t>
            </a:r>
            <a:r>
              <a:rPr lang="en-US" dirty="0"/>
              <a:t>): 𝐶𝑑,𝑘, (in MWh): </a:t>
            </a:r>
            <a:r>
              <a:rPr lang="en-GB" dirty="0"/>
              <a:t>0 ≤ 𝐶𝑑,𝑘 ≤ 𝐶𝑚𝑎𝑥 = 6𝑀𝑊ℎ</a:t>
            </a:r>
          </a:p>
          <a:p>
            <a:r>
              <a:rPr lang="en-US" b="1" dirty="0"/>
              <a:t>total charge in the battery at the next time step 𝐶𝑑,𝑘+1 is related to how much is currently in the battery and how much charged within the battery at time k, i.e. 𝐶𝑑,𝑘+1 = 𝐶𝑑,𝑘 + 0.5𝐵𝑑,</a:t>
            </a:r>
            <a:r>
              <a:rPr lang="en-GB" b="1" dirty="0"/>
              <a:t> </a:t>
            </a:r>
          </a:p>
          <a:p>
            <a:r>
              <a:rPr lang="en-US" b="1" dirty="0"/>
              <a:t>Battery Charging</a:t>
            </a:r>
            <a:r>
              <a:rPr lang="en-US" dirty="0"/>
              <a:t> (𝐵𝑑,𝑘 ≥ 0) is </a:t>
            </a:r>
            <a:r>
              <a:rPr lang="en-US" b="1" dirty="0"/>
              <a:t>only allowed from midnight to 3.30PM </a:t>
            </a:r>
            <a:r>
              <a:rPr lang="en-US" dirty="0"/>
              <a:t>(𝑘 = 1 𝑡𝑜 31) </a:t>
            </a:r>
          </a:p>
          <a:p>
            <a:r>
              <a:rPr lang="en-US" b="1" dirty="0"/>
              <a:t>Battery Discharging</a:t>
            </a:r>
            <a:r>
              <a:rPr lang="en-US" dirty="0"/>
              <a:t> (𝐵𝑑,𝑘 ≤ 0) is </a:t>
            </a:r>
            <a:r>
              <a:rPr lang="en-US" b="1" dirty="0"/>
              <a:t>only allowed from 3.30PM to 9PM </a:t>
            </a:r>
            <a:r>
              <a:rPr lang="en-US" dirty="0"/>
              <a:t>𝑘 = 32 𝑡𝑜 42 </a:t>
            </a:r>
          </a:p>
          <a:p>
            <a:r>
              <a:rPr lang="en-US" dirty="0"/>
              <a:t>Battery </a:t>
            </a:r>
            <a:r>
              <a:rPr lang="en-US" b="1" dirty="0"/>
              <a:t>must start empty at the start of each day </a:t>
            </a:r>
            <a:r>
              <a:rPr lang="en-US" dirty="0"/>
              <a:t>in the test week. I.e. 𝐶𝑑,1 = 0 for 𝑑 = 1, … , 7.</a:t>
            </a:r>
            <a:endParaRPr lang="en-GB" b="1" dirty="0"/>
          </a:p>
          <a:p>
            <a:r>
              <a:rPr lang="en-US" b="1" dirty="0"/>
              <a:t>Solar generation </a:t>
            </a:r>
            <a:r>
              <a:rPr lang="en-US" dirty="0"/>
              <a:t>is always </a:t>
            </a:r>
            <a:r>
              <a:rPr lang="en-US" b="1" dirty="0"/>
              <a:t>stored first, remainder from Grid: </a:t>
            </a:r>
          </a:p>
          <a:p>
            <a:r>
              <a:rPr lang="en-GB" dirty="0"/>
              <a:t>𝐵𝑑,𝑘 ≥ 0 be the requested power to be charged into the storage device. If 𝑃𝑑,𝑘 𝑇𝑜𝑡𝑎𝑙 is the total PV average power generated by the solar then one of two scenarios occurs: </a:t>
            </a:r>
          </a:p>
          <a:p>
            <a:pPr lvl="1"/>
            <a:r>
              <a:rPr lang="en-GB" dirty="0"/>
              <a:t>1. If 𝐵𝑑,𝑘 ≤ 𝑃𝑑,𝑘 𝑇𝑜𝑡𝑎𝑙, then all the energy comes from the solar generation. </a:t>
            </a:r>
          </a:p>
          <a:p>
            <a:pPr lvl="1"/>
            <a:r>
              <a:rPr lang="en-GB" dirty="0"/>
              <a:t>2. If 𝐵𝑑,𝑘 &gt; 𝑃𝑑,𝑘 𝑇𝑜𝑡𝑎𝑙, then 𝑃𝑑,𝑘 𝑇𝑜𝑡𝑎𝑙 is stored in the battery from solar generation and 𝐵𝑑,𝑘 − 𝑃𝑑,𝑘 𝑇𝑜𝑡𝑎𝑙 comes from the grid.</a:t>
            </a:r>
          </a:p>
          <a:p>
            <a:r>
              <a:rPr lang="en-US" dirty="0"/>
              <a:t>proportion of this energy over the day is given by: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769A-35B8-471F-BFAD-B6F8D440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99" y="5245352"/>
            <a:ext cx="1683594" cy="8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89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{008B0744-CE40-4AC4-AB6F-248E72895D41}tf78438558_win32</Template>
  <TotalTime>2011</TotalTime>
  <Words>833</Words>
  <Application>Microsoft Office PowerPoint</Application>
  <PresentationFormat>Widescreen</PresentationFormat>
  <Paragraphs>171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Garamond</vt:lpstr>
      <vt:lpstr>SavonVTI</vt:lpstr>
      <vt:lpstr>Presumed Open Data  Data Science Challenge  </vt:lpstr>
      <vt:lpstr>Presumed Open Data Data Science Challenge </vt:lpstr>
      <vt:lpstr>Content </vt:lpstr>
      <vt:lpstr>THE CHALLANGE</vt:lpstr>
      <vt:lpstr>Challenge Scenario</vt:lpstr>
      <vt:lpstr>Tasks, Rules &amp; Dates</vt:lpstr>
      <vt:lpstr>Site Details</vt:lpstr>
      <vt:lpstr>Data Sets</vt:lpstr>
      <vt:lpstr>Constraints</vt:lpstr>
      <vt:lpstr>Scoring Function</vt:lpstr>
      <vt:lpstr>Implementation</vt:lpstr>
      <vt:lpstr>Solution Functional Scoping</vt:lpstr>
      <vt:lpstr>Technical Design</vt:lpstr>
      <vt:lpstr>Database Design</vt:lpstr>
      <vt:lpstr>OUTPUTS</vt:lpstr>
      <vt:lpstr>PowerPoint Presentation</vt:lpstr>
      <vt:lpstr>PowerPoint Presentation</vt:lpstr>
      <vt:lpstr>Solar Forecast Model V1</vt:lpstr>
      <vt:lpstr>Solar Forecast Model V2</vt:lpstr>
      <vt:lpstr>Next Steps</vt:lpstr>
      <vt:lpstr>Appendix 1 – Architecture Research</vt:lpstr>
      <vt:lpstr>Azure Architecture Templates</vt:lpstr>
      <vt:lpstr>AWS Architecture Templates</vt:lpstr>
      <vt:lpstr>Python Optimisation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Thomas Bowcutt</dc:creator>
  <cp:lastModifiedBy>Thomas Bowcutt</cp:lastModifiedBy>
  <cp:revision>7</cp:revision>
  <dcterms:created xsi:type="dcterms:W3CDTF">2021-01-30T12:11:34Z</dcterms:created>
  <dcterms:modified xsi:type="dcterms:W3CDTF">2021-02-02T21:37:20Z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